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7"/>
  </p:notesMasterIdLst>
  <p:sldIdLst>
    <p:sldId id="256" r:id="rId2"/>
    <p:sldId id="257" r:id="rId3"/>
    <p:sldId id="259" r:id="rId4"/>
    <p:sldId id="260" r:id="rId5"/>
    <p:sldId id="261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25" r:id="rId22"/>
    <p:sldId id="326" r:id="rId23"/>
    <p:sldId id="324" r:id="rId24"/>
    <p:sldId id="312" r:id="rId25"/>
    <p:sldId id="313" r:id="rId26"/>
    <p:sldId id="314" r:id="rId27"/>
    <p:sldId id="315" r:id="rId28"/>
    <p:sldId id="317" r:id="rId29"/>
    <p:sldId id="318" r:id="rId30"/>
    <p:sldId id="320" r:id="rId31"/>
    <p:sldId id="322" r:id="rId32"/>
    <p:sldId id="323" r:id="rId33"/>
    <p:sldId id="327" r:id="rId34"/>
    <p:sldId id="329" r:id="rId35"/>
    <p:sldId id="328" r:id="rId36"/>
    <p:sldId id="330" r:id="rId37"/>
    <p:sldId id="331" r:id="rId38"/>
    <p:sldId id="335" r:id="rId39"/>
    <p:sldId id="334" r:id="rId40"/>
    <p:sldId id="332" r:id="rId41"/>
    <p:sldId id="336" r:id="rId42"/>
    <p:sldId id="333" r:id="rId43"/>
    <p:sldId id="337" r:id="rId44"/>
    <p:sldId id="359" r:id="rId45"/>
    <p:sldId id="358" r:id="rId46"/>
    <p:sldId id="357" r:id="rId47"/>
    <p:sldId id="338" r:id="rId48"/>
    <p:sldId id="339" r:id="rId49"/>
    <p:sldId id="340" r:id="rId50"/>
    <p:sldId id="341" r:id="rId51"/>
    <p:sldId id="342" r:id="rId52"/>
    <p:sldId id="343" r:id="rId53"/>
    <p:sldId id="347" r:id="rId54"/>
    <p:sldId id="349" r:id="rId55"/>
    <p:sldId id="344" r:id="rId56"/>
    <p:sldId id="345" r:id="rId57"/>
    <p:sldId id="346" r:id="rId58"/>
    <p:sldId id="350" r:id="rId59"/>
    <p:sldId id="351" r:id="rId60"/>
    <p:sldId id="352" r:id="rId61"/>
    <p:sldId id="360" r:id="rId62"/>
    <p:sldId id="354" r:id="rId63"/>
    <p:sldId id="353" r:id="rId64"/>
    <p:sldId id="355" r:id="rId65"/>
    <p:sldId id="278" r:id="rId6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atamaran" panose="020B0604020202020204" charset="0"/>
      <p:regular r:id="rId72"/>
      <p:bold r:id="rId73"/>
    </p:embeddedFont>
    <p:embeddedFont>
      <p:font typeface="Catamaran Thin" panose="020B0604020202020204" charset="0"/>
      <p:regular r:id="rId74"/>
      <p:bold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03" autoAdjust="0"/>
    <p:restoredTop sz="95151" autoAdjust="0"/>
  </p:normalViewPr>
  <p:slideViewPr>
    <p:cSldViewPr snapToGrid="0">
      <p:cViewPr varScale="1">
        <p:scale>
          <a:sx n="109" d="100"/>
          <a:sy n="109" d="100"/>
        </p:scale>
        <p:origin x="80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7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335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076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987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190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297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857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348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975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99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042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948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1122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329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4022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4145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4704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8280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8947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563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479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5559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166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656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9438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1570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5079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60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3121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3513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5335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4465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01795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3907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97325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55282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11414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9924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72594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62564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905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64206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2714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76189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32585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03442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5532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6833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43026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34199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069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3357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49701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3336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69661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0460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42839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d9c6d70173_1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d9c6d70173_1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446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401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209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/>
          <p:nvPr/>
        </p:nvSpPr>
        <p:spPr>
          <a:xfrm>
            <a:off x="2500800" y="285475"/>
            <a:ext cx="4142388" cy="4572547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4F0089">
              <a:alpha val="150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56" name="Google Shape;56;p4"/>
          <p:cNvSpPr/>
          <p:nvPr/>
        </p:nvSpPr>
        <p:spPr>
          <a:xfrm>
            <a:off x="4239143" y="104898"/>
            <a:ext cx="665704" cy="734888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57" name="Google Shape;57;p4"/>
          <p:cNvSpPr txBox="1">
            <a:spLocks noGrp="1"/>
          </p:cNvSpPr>
          <p:nvPr>
            <p:ph type="body" idx="1"/>
          </p:nvPr>
        </p:nvSpPr>
        <p:spPr>
          <a:xfrm>
            <a:off x="2753950" y="839775"/>
            <a:ext cx="3636000" cy="3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⬢"/>
              <a:defRPr i="1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⬡"/>
              <a:defRPr i="1"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⬡"/>
              <a:defRPr i="1">
                <a:solidFill>
                  <a:schemeClr val="lt1"/>
                </a:solidFill>
              </a:defRPr>
            </a:lvl3pPr>
            <a:lvl4pPr marL="1828800" lvl="3" indent="-3810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i="1">
                <a:solidFill>
                  <a:schemeClr val="lt1"/>
                </a:solidFill>
              </a:defRPr>
            </a:lvl4pPr>
            <a:lvl5pPr marL="2286000" lvl="4" indent="-3810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i="1">
                <a:solidFill>
                  <a:schemeClr val="lt1"/>
                </a:solidFill>
              </a:defRPr>
            </a:lvl5pPr>
            <a:lvl6pPr marL="2743200" lvl="5" indent="-3810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i="1">
                <a:solidFill>
                  <a:schemeClr val="lt1"/>
                </a:solidFill>
              </a:defRPr>
            </a:lvl6pPr>
            <a:lvl7pPr marL="3200400" lvl="6" indent="-3810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i="1">
                <a:solidFill>
                  <a:schemeClr val="lt1"/>
                </a:solidFill>
              </a:defRPr>
            </a:lvl7pPr>
            <a:lvl8pPr marL="3657600" lvl="7" indent="-3810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i="1">
                <a:solidFill>
                  <a:schemeClr val="lt1"/>
                </a:solidFill>
              </a:defRPr>
            </a:lvl8pPr>
            <a:lvl9pPr marL="4114800" lvl="8" indent="-3810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400"/>
              <a:buChar char="■"/>
              <a:defRPr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4"/>
          <p:cNvSpPr txBox="1"/>
          <p:nvPr/>
        </p:nvSpPr>
        <p:spPr>
          <a:xfrm>
            <a:off x="3593400" y="38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endParaRPr sz="96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9" name="Google Shape;59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4"/>
          <p:cNvSpPr/>
          <p:nvPr/>
        </p:nvSpPr>
        <p:spPr>
          <a:xfrm rot="10800000">
            <a:off x="6914577" y="-3"/>
            <a:ext cx="2002536" cy="734878"/>
          </a:xfrm>
          <a:custGeom>
            <a:avLst/>
            <a:gdLst/>
            <a:ahLst/>
            <a:cxnLst/>
            <a:rect l="l" t="t" r="r" b="b"/>
            <a:pathLst>
              <a:path w="21600" h="21175" extrusionOk="0">
                <a:moveTo>
                  <a:pt x="21600" y="21175"/>
                </a:moveTo>
                <a:lnTo>
                  <a:pt x="21600" y="20652"/>
                </a:lnTo>
                <a:cubicBezTo>
                  <a:pt x="21600" y="17251"/>
                  <a:pt x="20920" y="14109"/>
                  <a:pt x="19815" y="12409"/>
                </a:cubicBezTo>
                <a:lnTo>
                  <a:pt x="12585" y="1274"/>
                </a:lnTo>
                <a:cubicBezTo>
                  <a:pt x="11480" y="-425"/>
                  <a:pt x="10120" y="-425"/>
                  <a:pt x="9015" y="1274"/>
                </a:cubicBezTo>
                <a:lnTo>
                  <a:pt x="1785" y="12409"/>
                </a:lnTo>
                <a:cubicBezTo>
                  <a:pt x="680" y="14108"/>
                  <a:pt x="0" y="17251"/>
                  <a:pt x="0" y="20652"/>
                </a:cubicBezTo>
                <a:lnTo>
                  <a:pt x="0" y="21175"/>
                </a:ln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1" name="Google Shape;61;p4"/>
          <p:cNvSpPr/>
          <p:nvPr/>
        </p:nvSpPr>
        <p:spPr>
          <a:xfrm rot="10800000">
            <a:off x="2189989" y="-3"/>
            <a:ext cx="2002536" cy="734878"/>
          </a:xfrm>
          <a:custGeom>
            <a:avLst/>
            <a:gdLst/>
            <a:ahLst/>
            <a:cxnLst/>
            <a:rect l="l" t="t" r="r" b="b"/>
            <a:pathLst>
              <a:path w="21600" h="21175" extrusionOk="0">
                <a:moveTo>
                  <a:pt x="21600" y="21175"/>
                </a:moveTo>
                <a:lnTo>
                  <a:pt x="21600" y="20652"/>
                </a:lnTo>
                <a:cubicBezTo>
                  <a:pt x="21600" y="17251"/>
                  <a:pt x="20920" y="14109"/>
                  <a:pt x="19815" y="12409"/>
                </a:cubicBezTo>
                <a:lnTo>
                  <a:pt x="12585" y="1274"/>
                </a:lnTo>
                <a:cubicBezTo>
                  <a:pt x="11480" y="-425"/>
                  <a:pt x="10120" y="-425"/>
                  <a:pt x="9015" y="1274"/>
                </a:cubicBezTo>
                <a:lnTo>
                  <a:pt x="1785" y="12409"/>
                </a:lnTo>
                <a:cubicBezTo>
                  <a:pt x="680" y="14108"/>
                  <a:pt x="0" y="17251"/>
                  <a:pt x="0" y="20652"/>
                </a:cubicBezTo>
                <a:lnTo>
                  <a:pt x="0" y="21175"/>
                </a:ln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2" name="Google Shape;62;p4"/>
          <p:cNvSpPr/>
          <p:nvPr/>
        </p:nvSpPr>
        <p:spPr>
          <a:xfrm>
            <a:off x="1609650" y="4039228"/>
            <a:ext cx="2001186" cy="1104224"/>
          </a:xfrm>
          <a:custGeom>
            <a:avLst/>
            <a:gdLst/>
            <a:ahLst/>
            <a:cxnLst/>
            <a:rect l="l" t="t" r="r" b="b"/>
            <a:pathLst>
              <a:path w="21600" h="21315" extrusionOk="0">
                <a:moveTo>
                  <a:pt x="21600" y="21315"/>
                </a:moveTo>
                <a:lnTo>
                  <a:pt x="21600" y="13849"/>
                </a:lnTo>
                <a:cubicBezTo>
                  <a:pt x="21600" y="11569"/>
                  <a:pt x="20920" y="9461"/>
                  <a:pt x="19816" y="8321"/>
                </a:cubicBezTo>
                <a:lnTo>
                  <a:pt x="12585" y="855"/>
                </a:lnTo>
                <a:cubicBezTo>
                  <a:pt x="11480" y="-285"/>
                  <a:pt x="10120" y="-285"/>
                  <a:pt x="9015" y="855"/>
                </a:cubicBezTo>
                <a:lnTo>
                  <a:pt x="1785" y="8321"/>
                </a:lnTo>
                <a:cubicBezTo>
                  <a:pt x="680" y="9461"/>
                  <a:pt x="0" y="11569"/>
                  <a:pt x="0" y="13849"/>
                </a:cubicBezTo>
                <a:lnTo>
                  <a:pt x="0" y="21315"/>
                </a:ln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7591188" y="4039228"/>
            <a:ext cx="2001186" cy="1104224"/>
          </a:xfrm>
          <a:custGeom>
            <a:avLst/>
            <a:gdLst/>
            <a:ahLst/>
            <a:cxnLst/>
            <a:rect l="l" t="t" r="r" b="b"/>
            <a:pathLst>
              <a:path w="21600" h="21315" extrusionOk="0">
                <a:moveTo>
                  <a:pt x="21600" y="21315"/>
                </a:moveTo>
                <a:lnTo>
                  <a:pt x="21600" y="13849"/>
                </a:lnTo>
                <a:cubicBezTo>
                  <a:pt x="21600" y="11569"/>
                  <a:pt x="20920" y="9461"/>
                  <a:pt x="19816" y="8321"/>
                </a:cubicBezTo>
                <a:lnTo>
                  <a:pt x="12585" y="855"/>
                </a:lnTo>
                <a:cubicBezTo>
                  <a:pt x="11480" y="-285"/>
                  <a:pt x="10120" y="-285"/>
                  <a:pt x="9015" y="855"/>
                </a:cubicBezTo>
                <a:lnTo>
                  <a:pt x="1785" y="8321"/>
                </a:lnTo>
                <a:cubicBezTo>
                  <a:pt x="680" y="9461"/>
                  <a:pt x="0" y="11569"/>
                  <a:pt x="0" y="13849"/>
                </a:cubicBezTo>
                <a:lnTo>
                  <a:pt x="0" y="21315"/>
                </a:ln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875251" y="3108746"/>
            <a:ext cx="1238537" cy="1367251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6750099" y="2565690"/>
            <a:ext cx="1670713" cy="184417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8078502" y="1646297"/>
            <a:ext cx="1238537" cy="1367197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-276225" y="372088"/>
            <a:ext cx="2001163" cy="2208980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6750100" y="993931"/>
            <a:ext cx="874503" cy="965303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-211075" y="4039231"/>
            <a:ext cx="874503" cy="965303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73" name="Google Shape;73;p5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89" name="Google Shape;89;p6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90" name="Google Shape;90;p6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01" name="Google Shape;101;p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body" idx="1"/>
          </p:nvPr>
        </p:nvSpPr>
        <p:spPr>
          <a:xfrm>
            <a:off x="779075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2"/>
          </p:nvPr>
        </p:nvSpPr>
        <p:spPr>
          <a:xfrm>
            <a:off x="3981304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127" name="Google Shape;127;p8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finsmes.com/2014/07/trello-raises-10m-in-funding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finsmes.com/2014/07/trello-raises-10m-in-funding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2"/>
          <p:cNvPicPr preferRelativeResize="0"/>
          <p:nvPr/>
        </p:nvPicPr>
        <p:blipFill>
          <a:blip r:embed="rId3"/>
          <a:srcRect/>
          <a:stretch/>
        </p:blipFill>
        <p:spPr>
          <a:xfrm>
            <a:off x="5008717" y="1252960"/>
            <a:ext cx="4044927" cy="2637579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355827" y="3102591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AGILE METHODS</a:t>
            </a:r>
            <a:br>
              <a:rPr lang="en-US" dirty="0"/>
            </a:br>
            <a:r>
              <a:rPr lang="en-US" dirty="0"/>
              <a:t>KANBAN &amp; LEAN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1726" y="63785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KANBAN boards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521494" y="1092190"/>
            <a:ext cx="7000875" cy="40512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400" b="1" dirty="0"/>
              <a:t>It’s a tool used to make the work visual and help team to manage the workflow</a:t>
            </a:r>
          </a:p>
          <a:p>
            <a:pPr marL="127000" lvl="0" indent="0">
              <a:buNone/>
            </a:pPr>
            <a:endParaRPr lang="en-US" sz="1400" b="1" dirty="0"/>
          </a:p>
          <a:p>
            <a:pPr lvl="0"/>
            <a:r>
              <a:rPr lang="en-US" sz="1400" b="1" u="sng" dirty="0"/>
              <a:t>Elements of Kanban board:</a:t>
            </a:r>
            <a:endParaRPr lang="en-US" sz="1400" dirty="0"/>
          </a:p>
          <a:p>
            <a:pPr lvl="1"/>
            <a:r>
              <a:rPr lang="en-US" sz="1400" b="1" i="1" dirty="0"/>
              <a:t>Visual signals</a:t>
            </a:r>
            <a:r>
              <a:rPr lang="en-US" sz="1400" b="1" dirty="0"/>
              <a:t> </a:t>
            </a:r>
            <a:r>
              <a:rPr lang="en-US" sz="1400" dirty="0"/>
              <a:t>:</a:t>
            </a:r>
          </a:p>
          <a:p>
            <a:pPr lvl="2"/>
            <a:r>
              <a:rPr lang="en-US" sz="1400" dirty="0"/>
              <a:t>It’s a card which represent a work item called “KANBAN CARD”</a:t>
            </a:r>
          </a:p>
          <a:p>
            <a:pPr lvl="1"/>
            <a:r>
              <a:rPr lang="en-US" sz="1400" b="1" i="1" dirty="0"/>
              <a:t>Columns</a:t>
            </a:r>
            <a:r>
              <a:rPr lang="en-US" sz="1400" b="1" dirty="0"/>
              <a:t> </a:t>
            </a:r>
            <a:r>
              <a:rPr lang="en-US" sz="1400" dirty="0"/>
              <a:t>:</a:t>
            </a:r>
          </a:p>
          <a:p>
            <a:pPr lvl="2"/>
            <a:r>
              <a:rPr lang="en-US" sz="1400" dirty="0"/>
              <a:t>Represent the activity or the state of set of cards </a:t>
            </a:r>
          </a:p>
          <a:p>
            <a:pPr lvl="1"/>
            <a:r>
              <a:rPr lang="en-US" sz="1400" b="1" i="1" dirty="0"/>
              <a:t>WIP Limits</a:t>
            </a:r>
            <a:r>
              <a:rPr lang="en-US" sz="1400" b="1" dirty="0"/>
              <a:t> </a:t>
            </a:r>
            <a:r>
              <a:rPr lang="en-US" sz="1400" dirty="0"/>
              <a:t>:</a:t>
            </a:r>
          </a:p>
          <a:p>
            <a:pPr lvl="2"/>
            <a:r>
              <a:rPr lang="en-US" sz="1400" dirty="0"/>
              <a:t>It’ describes the maximum number of cards that can  be at the same column</a:t>
            </a:r>
          </a:p>
          <a:p>
            <a:pPr marL="1041400" lvl="2" indent="0">
              <a:buNone/>
            </a:pPr>
            <a:endParaRPr lang="en-US" sz="1400" dirty="0"/>
          </a:p>
          <a:p>
            <a:pPr marL="1041400" lvl="2" indent="0">
              <a:buNone/>
            </a:pPr>
            <a:endParaRPr lang="en-US" sz="1400" dirty="0"/>
          </a:p>
          <a:p>
            <a:pPr marL="1041400" lvl="2" indent="0">
              <a:buNone/>
            </a:pPr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07906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1.4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008970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KANBAN board cont’d.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408238"/>
            <a:ext cx="6293213" cy="33416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r>
              <a:rPr lang="en-US" sz="1400" b="1" u="sng" dirty="0"/>
              <a:t>Board types</a:t>
            </a:r>
            <a:r>
              <a:rPr lang="en-US" sz="1400" dirty="0"/>
              <a:t>: </a:t>
            </a:r>
          </a:p>
          <a:p>
            <a:pPr lvl="1"/>
            <a:r>
              <a:rPr lang="en-US" sz="1400" b="1" i="1" dirty="0"/>
              <a:t>Physical Board:</a:t>
            </a:r>
          </a:p>
          <a:p>
            <a:pPr lvl="2"/>
            <a:r>
              <a:rPr lang="en-US" sz="1400" dirty="0"/>
              <a:t>It’s a simple Kanban board it implemented physically on white board and help team to demonstrate the workflow</a:t>
            </a:r>
          </a:p>
          <a:p>
            <a:pPr lvl="2"/>
            <a:r>
              <a:rPr lang="en-US" sz="1400" dirty="0"/>
              <a:t>Advantage of it that it always open didn’t closed didn’t rolled.</a:t>
            </a:r>
          </a:p>
          <a:p>
            <a:pPr lvl="1"/>
            <a:r>
              <a:rPr lang="en-US" sz="1400" b="1" i="1" dirty="0"/>
              <a:t>Digital Board:</a:t>
            </a:r>
          </a:p>
          <a:p>
            <a:pPr lvl="2"/>
            <a:r>
              <a:rPr lang="en-US" sz="1400" dirty="0"/>
              <a:t>Digital extension of Kanban board help teams to share to work flow even if the didn’t they don’t at the same office</a:t>
            </a:r>
          </a:p>
          <a:p>
            <a:pPr lvl="2"/>
            <a:r>
              <a:rPr lang="en-US" sz="1400" dirty="0"/>
              <a:t>Trello is one of digital boards.</a:t>
            </a:r>
          </a:p>
          <a:p>
            <a:pPr marL="1041400" lvl="2" indent="0">
              <a:buNone/>
            </a:pPr>
            <a:endParaRPr lang="en-US" sz="1400" dirty="0"/>
          </a:p>
          <a:p>
            <a:pPr lvl="2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1.4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4291953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KANBAN vs SCRUM.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315369"/>
            <a:ext cx="6293213" cy="35709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r>
              <a:rPr lang="en-US" sz="1400" b="1" u="sng" dirty="0"/>
              <a:t>Roles:</a:t>
            </a:r>
            <a:endParaRPr lang="en-US" sz="1400" dirty="0"/>
          </a:p>
          <a:p>
            <a:pPr lvl="1"/>
            <a:r>
              <a:rPr lang="en-US" sz="1400" b="1" i="1" dirty="0"/>
              <a:t>Scrum </a:t>
            </a:r>
            <a:r>
              <a:rPr lang="en-US" sz="1400" i="1" dirty="0"/>
              <a:t>:</a:t>
            </a:r>
          </a:p>
          <a:p>
            <a:pPr lvl="2"/>
            <a:r>
              <a:rPr lang="en-US" sz="1400" dirty="0"/>
              <a:t>There is a scrum master , product owner.</a:t>
            </a:r>
          </a:p>
          <a:p>
            <a:pPr lvl="1"/>
            <a:r>
              <a:rPr lang="en-US" sz="1400" b="1" i="1" dirty="0"/>
              <a:t>Kanban </a:t>
            </a:r>
            <a:r>
              <a:rPr lang="en-US" sz="1400" i="1" dirty="0"/>
              <a:t>: </a:t>
            </a:r>
          </a:p>
          <a:p>
            <a:pPr lvl="2"/>
            <a:r>
              <a:rPr lang="en-US" sz="1400" dirty="0"/>
              <a:t>There is no roles , it any help is needed it requested from agile coach.</a:t>
            </a:r>
          </a:p>
          <a:p>
            <a:pPr lvl="0"/>
            <a:r>
              <a:rPr lang="en-US" sz="1400" b="1" u="sng" dirty="0"/>
              <a:t>Key metric:</a:t>
            </a:r>
            <a:endParaRPr lang="en-US" sz="1400" dirty="0"/>
          </a:p>
          <a:p>
            <a:pPr lvl="1"/>
            <a:r>
              <a:rPr lang="en-US" sz="1400" b="1" i="1" dirty="0"/>
              <a:t>Scrum </a:t>
            </a:r>
            <a:r>
              <a:rPr lang="en-US" sz="1400" i="1" dirty="0"/>
              <a:t>:</a:t>
            </a:r>
          </a:p>
          <a:p>
            <a:pPr lvl="2"/>
            <a:r>
              <a:rPr lang="en-US" sz="1400" dirty="0"/>
              <a:t>Velocity : calculated by counts the number of completed user story at the end of sprint.</a:t>
            </a:r>
          </a:p>
          <a:p>
            <a:pPr lvl="1"/>
            <a:r>
              <a:rPr lang="en-US" sz="1400" b="1" i="1" dirty="0"/>
              <a:t>Kanban </a:t>
            </a:r>
            <a:r>
              <a:rPr lang="en-US" sz="1400" i="1" dirty="0"/>
              <a:t>: </a:t>
            </a:r>
          </a:p>
          <a:p>
            <a:pPr lvl="2"/>
            <a:r>
              <a:rPr lang="en-US" sz="1400" dirty="0"/>
              <a:t>Cycle time : the time between starting of the task and the end of it</a:t>
            </a:r>
          </a:p>
          <a:p>
            <a:pPr lvl="2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1.5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552597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KANBAN vs SCRUM cont’d.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315369"/>
            <a:ext cx="6293213" cy="35709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r>
              <a:rPr lang="en-US" sz="1400" b="1" u="sng" dirty="0"/>
              <a:t>Deal with changes:</a:t>
            </a:r>
            <a:endParaRPr lang="en-US" sz="1400" dirty="0"/>
          </a:p>
          <a:p>
            <a:pPr lvl="1"/>
            <a:r>
              <a:rPr lang="en-US" sz="1400" b="1" i="1" dirty="0"/>
              <a:t>Scrum </a:t>
            </a:r>
            <a:r>
              <a:rPr lang="en-US" sz="1400" i="1" dirty="0"/>
              <a:t>:</a:t>
            </a:r>
          </a:p>
          <a:p>
            <a:pPr lvl="2"/>
            <a:r>
              <a:rPr lang="en-US" sz="1400" dirty="0"/>
              <a:t>Should not to make changes to the sprint during it   .</a:t>
            </a:r>
          </a:p>
          <a:p>
            <a:pPr lvl="1"/>
            <a:r>
              <a:rPr lang="en-US" sz="1400" b="1" i="1" dirty="0"/>
              <a:t>Kanban </a:t>
            </a:r>
            <a:r>
              <a:rPr lang="en-US" sz="1400" i="1" dirty="0"/>
              <a:t>: </a:t>
            </a:r>
          </a:p>
          <a:p>
            <a:pPr lvl="2"/>
            <a:r>
              <a:rPr lang="en-US" sz="1400" dirty="0"/>
              <a:t>Change can be at anytime.</a:t>
            </a:r>
          </a:p>
          <a:p>
            <a:pPr lvl="0"/>
            <a:r>
              <a:rPr lang="en-US" sz="1400" b="1" u="sng" dirty="0"/>
              <a:t>Releasing methodology:</a:t>
            </a:r>
            <a:endParaRPr lang="en-US" sz="1400" dirty="0"/>
          </a:p>
          <a:p>
            <a:pPr lvl="1"/>
            <a:r>
              <a:rPr lang="en-US" sz="1400" b="1" i="1" dirty="0"/>
              <a:t>Scrum </a:t>
            </a:r>
            <a:r>
              <a:rPr lang="en-US" sz="1400" i="1" dirty="0"/>
              <a:t>:</a:t>
            </a:r>
          </a:p>
          <a:p>
            <a:pPr lvl="2"/>
            <a:r>
              <a:rPr lang="en-US" sz="1400" dirty="0"/>
              <a:t>When the sprint is ended if the product owner approve it.</a:t>
            </a:r>
          </a:p>
          <a:p>
            <a:pPr lvl="1"/>
            <a:r>
              <a:rPr lang="en-US" sz="1400" b="1" i="1" dirty="0"/>
              <a:t>Kanban </a:t>
            </a:r>
            <a:r>
              <a:rPr lang="en-US" sz="1400" i="1" dirty="0"/>
              <a:t>: </a:t>
            </a:r>
          </a:p>
          <a:p>
            <a:pPr lvl="2"/>
            <a:r>
              <a:rPr lang="en-US" sz="1400" dirty="0"/>
              <a:t>When the team want or continuous delivery</a:t>
            </a:r>
          </a:p>
          <a:p>
            <a:pPr lvl="2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1.5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948588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KANBAN vs SCRUM cont’d.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315368"/>
            <a:ext cx="6293213" cy="37281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400" b="1" u="sng" dirty="0"/>
              <a:t>Cadence :</a:t>
            </a:r>
            <a:endParaRPr lang="en-US" sz="1400" dirty="0"/>
          </a:p>
          <a:p>
            <a:pPr lvl="1"/>
            <a:r>
              <a:rPr lang="en-US" sz="1400" b="1" i="1" dirty="0"/>
              <a:t>Scrum </a:t>
            </a:r>
            <a:r>
              <a:rPr lang="en-US" sz="1400" i="1" dirty="0"/>
              <a:t>:</a:t>
            </a:r>
          </a:p>
          <a:p>
            <a:pPr lvl="2"/>
            <a:r>
              <a:rPr lang="en-US" sz="1400" dirty="0"/>
              <a:t>Sprints have a clear start and finish dates usually be from week to 4 weeks </a:t>
            </a:r>
          </a:p>
          <a:p>
            <a:pPr lvl="1"/>
            <a:r>
              <a:rPr lang="en-US" sz="1400" b="1" i="1" dirty="0"/>
              <a:t>Kanban </a:t>
            </a:r>
            <a:r>
              <a:rPr lang="en-US" sz="1400" i="1" dirty="0"/>
              <a:t>: </a:t>
            </a:r>
          </a:p>
          <a:p>
            <a:pPr lvl="2"/>
            <a:r>
              <a:rPr lang="en-US" sz="1400" dirty="0"/>
              <a:t>It based on continuous workflow that make team ready to any changes </a:t>
            </a:r>
          </a:p>
          <a:p>
            <a:pPr lvl="2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1.5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868244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Pros &amp; Cons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315368"/>
            <a:ext cx="6293213" cy="37281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400" b="1" u="sng" dirty="0"/>
              <a:t>Advantages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Visualize the work make the problems easy to identify.</a:t>
            </a:r>
          </a:p>
          <a:p>
            <a:pPr lvl="1"/>
            <a:r>
              <a:rPr lang="en-US" sz="1400" dirty="0"/>
              <a:t>Evaluates the impacts of changes</a:t>
            </a:r>
          </a:p>
          <a:p>
            <a:pPr lvl="1"/>
            <a:r>
              <a:rPr lang="en-US" sz="1400" dirty="0"/>
              <a:t>Work at the pace of the team member</a:t>
            </a:r>
          </a:p>
          <a:p>
            <a:pPr lvl="1"/>
            <a:r>
              <a:rPr lang="en-US" sz="1400" dirty="0"/>
              <a:t>Reduce waste of work and time </a:t>
            </a:r>
          </a:p>
          <a:p>
            <a:pPr lvl="1"/>
            <a:r>
              <a:rPr lang="en-US" sz="1400" dirty="0"/>
              <a:t>WIP limits help team to focus on specific jobs</a:t>
            </a:r>
          </a:p>
          <a:p>
            <a:pPr lvl="1"/>
            <a:r>
              <a:rPr lang="en-US" sz="1400" dirty="0"/>
              <a:t>Identify bottlenecks and avoid it</a:t>
            </a:r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1.6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73329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Pros &amp; Cons cont’d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315368"/>
            <a:ext cx="6293213" cy="37281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400" b="1" u="sng" dirty="0"/>
              <a:t>Disadvantages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Demand changes may cause problems.</a:t>
            </a:r>
          </a:p>
          <a:p>
            <a:pPr lvl="1"/>
            <a:r>
              <a:rPr lang="en-US" sz="1400" dirty="0"/>
              <a:t>Continuous workflow make prediction of timelines of the project difficult</a:t>
            </a:r>
          </a:p>
          <a:p>
            <a:pPr lvl="1"/>
            <a:r>
              <a:rPr lang="en-US" sz="1400" dirty="0"/>
              <a:t>Not good if the change is radical in the system</a:t>
            </a:r>
          </a:p>
          <a:p>
            <a:pPr marL="584200" lvl="1" indent="0">
              <a:buNone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1.6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499564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to use 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315368"/>
            <a:ext cx="6293213" cy="37281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400" dirty="0"/>
              <a:t> KANBAN is required by teams when they work on projects with a lot of incoming requests and changes</a:t>
            </a:r>
          </a:p>
          <a:p>
            <a:pPr marL="127000" lvl="0" indent="0">
              <a:buNone/>
            </a:pPr>
            <a:endParaRPr lang="en-US" sz="1400" dirty="0"/>
          </a:p>
          <a:p>
            <a:pPr lvl="0"/>
            <a:r>
              <a:rPr lang="en-US" sz="1400" dirty="0"/>
              <a:t>Good with continuous flow processes like support </a:t>
            </a:r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1.7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859264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What’s LEAN ..?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EG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876311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LEAN and it’s History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r>
              <a:rPr lang="en-US" sz="1400" b="1" u="sng" dirty="0"/>
              <a:t>LEAN</a:t>
            </a:r>
            <a:r>
              <a:rPr lang="en-US" sz="1400" dirty="0"/>
              <a:t> : </a:t>
            </a:r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/>
            <a:r>
              <a:rPr lang="en-US" sz="1400" dirty="0"/>
              <a:t>Philosophy and set of principles that focus on maximizing </a:t>
            </a:r>
            <a:br>
              <a:rPr lang="en-US" sz="1400" dirty="0"/>
            </a:br>
            <a:r>
              <a:rPr lang="en-US" sz="1400" dirty="0"/>
              <a:t>value and minimizing waste in business processes.</a:t>
            </a:r>
          </a:p>
          <a:p>
            <a:pPr lvl="1"/>
            <a:r>
              <a:rPr lang="en-US" sz="1400" dirty="0"/>
              <a:t>The lean principle sees waste is anything that doesn’t add </a:t>
            </a:r>
            <a:br>
              <a:rPr lang="en-US" sz="1400" dirty="0"/>
            </a:br>
            <a:r>
              <a:rPr lang="en-US" sz="1400" dirty="0"/>
              <a:t>value that the customers are willing to pay for.</a:t>
            </a:r>
          </a:p>
          <a:p>
            <a:pPr lvl="1"/>
            <a:r>
              <a:rPr lang="en-US" sz="1400" dirty="0"/>
              <a:t>The goal of lean is to create more value for customers with </a:t>
            </a:r>
            <a:br>
              <a:rPr lang="en-US" sz="1400" dirty="0"/>
            </a:br>
            <a:r>
              <a:rPr lang="en-US" sz="1400" dirty="0"/>
              <a:t>fewer resources</a:t>
            </a:r>
          </a:p>
          <a:p>
            <a:pPr lvl="1"/>
            <a:endParaRPr lang="en-US" dirty="0"/>
          </a:p>
          <a:p>
            <a:pPr lvl="1"/>
            <a:endParaRPr lang="en-US" sz="1400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2.1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428039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 of Content</a:t>
            </a:r>
            <a:endParaRPr dirty="0"/>
          </a:p>
        </p:txBody>
      </p:sp>
      <p:sp>
        <p:nvSpPr>
          <p:cNvPr id="205" name="Google Shape;205;p13"/>
          <p:cNvSpPr txBox="1">
            <a:spLocks noGrp="1"/>
          </p:cNvSpPr>
          <p:nvPr>
            <p:ph type="body" idx="2"/>
          </p:nvPr>
        </p:nvSpPr>
        <p:spPr>
          <a:xfrm>
            <a:off x="3981303" y="1440488"/>
            <a:ext cx="4282163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2- What is LEAN</a:t>
            </a:r>
            <a:endParaRPr sz="1400" b="1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200" dirty="0"/>
              <a:t>                  2.1 LEAN and it’s history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200" dirty="0"/>
              <a:t>                  2.</a:t>
            </a:r>
            <a:r>
              <a:rPr lang="ar-EG" sz="1200" dirty="0"/>
              <a:t>2</a:t>
            </a:r>
            <a:r>
              <a:rPr lang="en-US" sz="1200" dirty="0"/>
              <a:t> LEAN Manufacturing Wastes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200" dirty="0"/>
              <a:t>                  2.</a:t>
            </a:r>
            <a:r>
              <a:rPr lang="ar-EG" sz="1200" dirty="0"/>
              <a:t>3</a:t>
            </a:r>
            <a:r>
              <a:rPr lang="en-US" sz="1200" dirty="0"/>
              <a:t> LEAN Manufacturing Principles</a:t>
            </a:r>
          </a:p>
          <a:p>
            <a:pPr marL="139700" indent="0">
              <a:buNone/>
            </a:pPr>
            <a:r>
              <a:rPr lang="en-US" sz="1200" dirty="0"/>
              <a:t>              2.</a:t>
            </a:r>
            <a:r>
              <a:rPr lang="ar-EG" sz="1200" dirty="0"/>
              <a:t>4</a:t>
            </a:r>
            <a:r>
              <a:rPr lang="en-US" sz="1200" dirty="0"/>
              <a:t> LEAN Software Development Principles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200" dirty="0"/>
              <a:t>                  2.</a:t>
            </a:r>
            <a:r>
              <a:rPr lang="ar-EG" sz="1200" dirty="0"/>
              <a:t>5</a:t>
            </a:r>
            <a:r>
              <a:rPr lang="en-US" sz="1200" dirty="0"/>
              <a:t> LEAN vs SCRUM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200" dirty="0"/>
              <a:t>                  2.</a:t>
            </a:r>
            <a:r>
              <a:rPr lang="ar-EG" sz="1200" dirty="0"/>
              <a:t>6</a:t>
            </a:r>
            <a:r>
              <a:rPr lang="en-US" sz="1200" dirty="0"/>
              <a:t> Pros &amp; Cons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200" dirty="0"/>
              <a:t>                  2.</a:t>
            </a:r>
            <a:r>
              <a:rPr lang="ar-EG" sz="1200" dirty="0"/>
              <a:t>7</a:t>
            </a:r>
            <a:r>
              <a:rPr lang="en-US" sz="1200" dirty="0"/>
              <a:t> when to use LEAN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206" name="Google Shape;206;p13"/>
          <p:cNvSpPr txBox="1">
            <a:spLocks noGrp="1"/>
          </p:cNvSpPr>
          <p:nvPr>
            <p:ph type="body" idx="1"/>
          </p:nvPr>
        </p:nvSpPr>
        <p:spPr>
          <a:xfrm>
            <a:off x="779075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1- What is KANBAN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	1.1 KANBAN and it’s history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	1.2 KANBAN Principles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	1.3 KANBAN Practices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	1.4 KANBAN 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	1.5 KANBAN vs SCRUM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	1.6 Pros &amp; Cons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	1.7 when to use KANBAN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1" name="Google Shape;206;p13">
            <a:extLst>
              <a:ext uri="{FF2B5EF4-FFF2-40B4-BE49-F238E27FC236}">
                <a16:creationId xmlns:a16="http://schemas.microsoft.com/office/drawing/2014/main" id="{9D7BAE30-2CF8-4D3D-B88E-C251318E39B2}"/>
              </a:ext>
            </a:extLst>
          </p:cNvPr>
          <p:cNvSpPr txBox="1">
            <a:spLocks/>
          </p:cNvSpPr>
          <p:nvPr/>
        </p:nvSpPr>
        <p:spPr>
          <a:xfrm>
            <a:off x="779075" y="3509250"/>
            <a:ext cx="2988884" cy="3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tamaran Thin"/>
              <a:buChar char="⬢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tamaran Thin"/>
              <a:buChar char="⬡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Thin"/>
              <a:buChar char="⬡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 Thin"/>
              <a:buChar char="●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 Thin"/>
              <a:buChar char="○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 Thin"/>
              <a:buChar char="■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 Thin"/>
              <a:buChar char="●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 Thin"/>
              <a:buChar char="○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Catamaran Thin"/>
              <a:buChar char="■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3- What is Trello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	1.1 Trello website overview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	1.2 Trello Board overview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LEAN and it’s History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r>
              <a:rPr lang="en-US" sz="1400" b="1" u="sng" dirty="0"/>
              <a:t>LEAN history</a:t>
            </a:r>
            <a:r>
              <a:rPr lang="en-US" sz="1400" dirty="0"/>
              <a:t> : </a:t>
            </a:r>
            <a:br>
              <a:rPr lang="en-US" sz="1400" dirty="0"/>
            </a:br>
            <a:endParaRPr lang="en-US" sz="1400" dirty="0"/>
          </a:p>
          <a:p>
            <a:pPr lvl="1"/>
            <a:r>
              <a:rPr lang="en-US" sz="1400" dirty="0"/>
              <a:t>The concept of lean began in the 16th century in Venice, by</a:t>
            </a:r>
            <a:br>
              <a:rPr lang="ar-EG" sz="1400" dirty="0"/>
            </a:br>
            <a:r>
              <a:rPr lang="en-US" sz="1400" dirty="0"/>
              <a:t> fishermen who produced interchangeable pieces for boats.</a:t>
            </a:r>
            <a:endParaRPr lang="ar-EG" sz="1400" dirty="0"/>
          </a:p>
          <a:p>
            <a:pPr lvl="1"/>
            <a:r>
              <a:rPr lang="en-US" sz="1400" dirty="0"/>
              <a:t>The origins of lean can be traced back to Toyota.</a:t>
            </a:r>
          </a:p>
          <a:p>
            <a:pPr lvl="1"/>
            <a:r>
              <a:rPr lang="en-US" sz="1400" dirty="0"/>
              <a:t>In the 1980s, The term, lean manufacturing and its principles was detailed further by James Womack, Daniel T. Jones.</a:t>
            </a:r>
            <a:endParaRPr lang="ar-EG" sz="1400" dirty="0"/>
          </a:p>
          <a:p>
            <a:pPr lvl="1"/>
            <a:endParaRPr lang="en-US"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2.1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980999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LEAN Manufacturing Wastes</a:t>
            </a:r>
            <a:endParaRPr sz="2000"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36399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400" b="1" u="sng" dirty="0"/>
              <a:t>Overproduction 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Producing more products than are needed, or producing them earlier than they are needed.</a:t>
            </a:r>
            <a:br>
              <a:rPr lang="en-US" sz="1400" dirty="0"/>
            </a:br>
            <a:endParaRPr lang="en-US" sz="1400" dirty="0"/>
          </a:p>
          <a:p>
            <a:pPr lvl="0"/>
            <a:r>
              <a:rPr lang="en-US" sz="1400" b="1" u="sng" dirty="0" err="1"/>
              <a:t>Overprocessing</a:t>
            </a:r>
            <a:r>
              <a:rPr lang="en-US" sz="1400" b="1" u="sng" dirty="0"/>
              <a:t> 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 Adding unnecessary steps or features to a product.</a:t>
            </a:r>
            <a:br>
              <a:rPr lang="en-US" sz="1400" dirty="0"/>
            </a:br>
            <a:endParaRPr lang="en-US" sz="1400" dirty="0"/>
          </a:p>
          <a:p>
            <a:pPr lvl="0"/>
            <a:r>
              <a:rPr lang="en-US" sz="1400" b="1" u="sng" dirty="0"/>
              <a:t>Motion 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Unnecessary or inefficient movement of people or equipment.</a:t>
            </a:r>
            <a:endParaRPr lang="ar-EG" sz="1400" dirty="0"/>
          </a:p>
          <a:p>
            <a:pPr lvl="1"/>
            <a:endParaRPr lang="en-US" sz="1400" dirty="0"/>
          </a:p>
          <a:p>
            <a:pPr lvl="0"/>
            <a:r>
              <a:rPr lang="en-US" sz="1400" b="1" u="sng" dirty="0"/>
              <a:t>Transportation 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Unnecessary movement or handling of materials or products.</a:t>
            </a:r>
            <a:br>
              <a:rPr lang="en-US" sz="1400" dirty="0"/>
            </a:br>
            <a:br>
              <a:rPr lang="ar-EG" sz="1400" dirty="0"/>
            </a:br>
            <a:r>
              <a:rPr lang="en-US" sz="1400" dirty="0"/>
              <a:t>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2.</a:t>
            </a:r>
            <a:r>
              <a:rPr lang="ar-EG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3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4229425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LEAN Manufacturing Wastes</a:t>
            </a:r>
            <a:endParaRPr sz="2000"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099" y="1503550"/>
            <a:ext cx="6375234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400" b="1" u="sng" dirty="0"/>
              <a:t>Inventory 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Excess materials or products that are not needed for current production.</a:t>
            </a:r>
            <a:br>
              <a:rPr lang="en-US" sz="1400" dirty="0"/>
            </a:br>
            <a:endParaRPr lang="en-US" sz="1400" dirty="0"/>
          </a:p>
          <a:p>
            <a:pPr lvl="0"/>
            <a:r>
              <a:rPr lang="en-US" sz="1400" b="1" u="sng" dirty="0"/>
              <a:t>Waiting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 Time spent waiting for materials, equipment, or information to </a:t>
            </a:r>
            <a:br>
              <a:rPr lang="en-US" sz="1400" dirty="0"/>
            </a:br>
            <a:r>
              <a:rPr lang="en-US" sz="1400" dirty="0"/>
              <a:t> be available.</a:t>
            </a:r>
            <a:br>
              <a:rPr lang="en-US" sz="1400" dirty="0"/>
            </a:br>
            <a:endParaRPr lang="en-US" sz="1400" dirty="0"/>
          </a:p>
          <a:p>
            <a:pPr lvl="0"/>
            <a:r>
              <a:rPr lang="en-US" sz="1400" b="1" u="sng" dirty="0"/>
              <a:t>Defects 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Products or services that do not meet customer requirements or that </a:t>
            </a:r>
            <a:br>
              <a:rPr lang="en-US" sz="1400" dirty="0"/>
            </a:br>
            <a:r>
              <a:rPr lang="en-US" sz="1400" dirty="0"/>
              <a:t>require rework.</a:t>
            </a:r>
            <a:br>
              <a:rPr lang="en-US" sz="1400" dirty="0"/>
            </a:br>
            <a:br>
              <a:rPr lang="ar-EG" sz="1400" dirty="0"/>
            </a:br>
            <a:r>
              <a:rPr lang="en-US" sz="1400" dirty="0"/>
              <a:t>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2.</a:t>
            </a:r>
            <a:r>
              <a:rPr lang="ar-EG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</a:t>
            </a:r>
            <a:endParaRPr sz="3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4223642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LEAN Manufacturing Principles</a:t>
            </a:r>
            <a:endParaRPr sz="2000"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400" b="1" u="sng" dirty="0"/>
              <a:t>Identify value 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Identify the value that your customers want and deliver it to them.</a:t>
            </a:r>
            <a:br>
              <a:rPr lang="en-US" sz="1400" dirty="0"/>
            </a:br>
            <a:endParaRPr lang="en-US" sz="1400" dirty="0"/>
          </a:p>
          <a:p>
            <a:pPr lvl="0"/>
            <a:r>
              <a:rPr lang="en-US" sz="1400" b="1" u="sng" dirty="0"/>
              <a:t>Map the value stream 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 Map out the steps involved in creating value for your customers</a:t>
            </a:r>
            <a:br>
              <a:rPr lang="en-US" sz="1400" dirty="0"/>
            </a:br>
            <a:r>
              <a:rPr lang="en-US" sz="1400" dirty="0"/>
              <a:t> and eliminate any steps that do not add value.</a:t>
            </a:r>
            <a:br>
              <a:rPr lang="en-US" sz="1400" dirty="0"/>
            </a:br>
            <a:endParaRPr lang="en-US" sz="1400" dirty="0"/>
          </a:p>
          <a:p>
            <a:pPr lvl="0"/>
            <a:r>
              <a:rPr lang="en-US" sz="1400" b="1" u="sng" dirty="0"/>
              <a:t>Create flow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Organize your processes to create a continuous flow of value, without interruption or delay.</a:t>
            </a:r>
          </a:p>
          <a:p>
            <a:pPr marL="584200" lvl="1" indent="0">
              <a:buNone/>
            </a:pPr>
            <a:br>
              <a:rPr lang="en-US" sz="1400" dirty="0"/>
            </a:br>
            <a:br>
              <a:rPr lang="ar-EG" sz="1400" dirty="0"/>
            </a:br>
            <a:r>
              <a:rPr lang="en-US" sz="1400" dirty="0"/>
              <a:t>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2.</a:t>
            </a:r>
            <a:r>
              <a:rPr lang="ar-EG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3</a:t>
            </a:r>
            <a:endParaRPr sz="3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592894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7501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800" dirty="0"/>
              <a:t>LEAN Manufacturing Principles cont’d</a:t>
            </a:r>
            <a:endParaRPr sz="2800"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endParaRPr lang="en-US" sz="1400" b="1" u="sng" dirty="0"/>
          </a:p>
          <a:p>
            <a:pPr lvl="0"/>
            <a:r>
              <a:rPr lang="en-US" sz="1400" b="1" u="sng" dirty="0"/>
              <a:t>Establish pull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Implement a "pull" system in which </a:t>
            </a:r>
            <a:r>
              <a:rPr lang="en-US" sz="1400" b="1" dirty="0"/>
              <a:t>demand</a:t>
            </a:r>
            <a:r>
              <a:rPr lang="en-US" sz="1400" dirty="0"/>
              <a:t> drives the production process, rather than pushing products through the supply chain.</a:t>
            </a:r>
            <a:br>
              <a:rPr lang="en-US" sz="1400" dirty="0"/>
            </a:br>
            <a:endParaRPr lang="en-US" sz="1400" dirty="0"/>
          </a:p>
          <a:p>
            <a:pPr lvl="0"/>
            <a:r>
              <a:rPr lang="en-US" sz="1400" b="1" u="sng" dirty="0"/>
              <a:t>Seek perfection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 Continuously improve your processes and eliminate waste </a:t>
            </a:r>
            <a:br>
              <a:rPr lang="en-US" sz="1400" dirty="0"/>
            </a:br>
            <a:r>
              <a:rPr lang="en-US" sz="1400" dirty="0"/>
              <a:t> in order to create the maximum value for your customers.</a:t>
            </a:r>
            <a:br>
              <a:rPr lang="en-US" sz="1400" dirty="0"/>
            </a:br>
            <a:br>
              <a:rPr lang="en-US" sz="1400" dirty="0"/>
            </a:br>
            <a:br>
              <a:rPr lang="ar-EG" sz="1400" dirty="0"/>
            </a:br>
            <a:r>
              <a:rPr lang="en-US" sz="1400" dirty="0"/>
              <a:t>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2.</a:t>
            </a:r>
            <a:r>
              <a:rPr lang="ar-EG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3</a:t>
            </a:r>
            <a:endParaRPr sz="3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780396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400" dirty="0"/>
              <a:t>LEAN Software Development Principles</a:t>
            </a:r>
            <a:endParaRPr sz="2400"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503549"/>
            <a:ext cx="6010500" cy="31023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400" b="1" u="sng" dirty="0"/>
              <a:t>Eliminate waste 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Identify and eliminate any activities or processes that do not add </a:t>
            </a:r>
            <a:br>
              <a:rPr lang="en-US" sz="1400" dirty="0"/>
            </a:br>
            <a:r>
              <a:rPr lang="en-US" sz="1400" dirty="0"/>
              <a:t>value to the end product or service.</a:t>
            </a:r>
            <a:br>
              <a:rPr lang="en-US" sz="1400" dirty="0"/>
            </a:br>
            <a:endParaRPr lang="en-US" sz="1400" dirty="0"/>
          </a:p>
          <a:p>
            <a:pPr lvl="0"/>
            <a:r>
              <a:rPr lang="en-US" sz="1400" b="1" u="sng" dirty="0"/>
              <a:t>Amplify learning 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 Foster a culture of continuous learning and improvement, and use</a:t>
            </a:r>
            <a:br>
              <a:rPr lang="en-US" sz="1400" dirty="0"/>
            </a:br>
            <a:r>
              <a:rPr lang="en-US" sz="1400" dirty="0"/>
              <a:t> data and experimentation to inform decision-making.</a:t>
            </a:r>
            <a:br>
              <a:rPr lang="en-US" sz="1400" dirty="0"/>
            </a:br>
            <a:endParaRPr lang="en-US" sz="1400" dirty="0"/>
          </a:p>
          <a:p>
            <a:pPr lvl="0"/>
            <a:r>
              <a:rPr lang="en-US" sz="1400" b="1" u="sng" dirty="0"/>
              <a:t>Decide as late as possible 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 Delay making decisions until the last responsible moment in order to</a:t>
            </a:r>
            <a:br>
              <a:rPr lang="en-US" sz="1400" dirty="0"/>
            </a:br>
            <a:r>
              <a:rPr lang="en-US" sz="1400" dirty="0"/>
              <a:t> Maximize the value of information.</a:t>
            </a:r>
          </a:p>
          <a:p>
            <a:pPr marL="584200" lvl="1" indent="0">
              <a:buNone/>
            </a:pPr>
            <a:br>
              <a:rPr lang="en-US" sz="1400" dirty="0"/>
            </a:br>
            <a:br>
              <a:rPr lang="ar-EG" sz="1400" dirty="0"/>
            </a:br>
            <a:r>
              <a:rPr lang="en-US" sz="1400" dirty="0"/>
              <a:t>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2.</a:t>
            </a:r>
            <a:r>
              <a:rPr lang="ar-EG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4</a:t>
            </a:r>
            <a:endParaRPr sz="3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699654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000" dirty="0"/>
              <a:t>LEAN Software Development Principles cont’d</a:t>
            </a:r>
            <a:endParaRPr sz="2000"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503549"/>
            <a:ext cx="6010500" cy="31023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endParaRPr lang="en-US" sz="1400" b="1" u="sng" dirty="0"/>
          </a:p>
          <a:p>
            <a:pPr lvl="0"/>
            <a:r>
              <a:rPr lang="en-US" sz="1400" b="1" u="sng" dirty="0"/>
              <a:t>Deliver as fast as possible 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Use agile and iterative approaches to deliver value to customers as quickly as possible.</a:t>
            </a:r>
            <a:br>
              <a:rPr lang="en-US" sz="1400" dirty="0"/>
            </a:br>
            <a:br>
              <a:rPr lang="en-US" sz="1400" dirty="0"/>
            </a:br>
            <a:endParaRPr lang="en-US" sz="1400" dirty="0"/>
          </a:p>
          <a:p>
            <a:pPr lvl="0"/>
            <a:r>
              <a:rPr lang="en-US" sz="1400" b="1" u="sng" dirty="0"/>
              <a:t>Empower the team 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 Encourage self-organization and empowerment within the team to </a:t>
            </a:r>
            <a:br>
              <a:rPr lang="en-US" sz="1400" dirty="0"/>
            </a:br>
            <a:r>
              <a:rPr lang="en-US" sz="1400" dirty="0"/>
              <a:t> promote creativity and efficiency.</a:t>
            </a:r>
            <a:br>
              <a:rPr lang="en-US" sz="1400" dirty="0"/>
            </a:br>
            <a:br>
              <a:rPr lang="en-US" sz="1400" dirty="0"/>
            </a:br>
            <a:br>
              <a:rPr lang="ar-EG" sz="1400" dirty="0"/>
            </a:br>
            <a:r>
              <a:rPr lang="en-US" sz="1400" dirty="0"/>
              <a:t>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2.</a:t>
            </a:r>
            <a:r>
              <a:rPr lang="ar-EG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4</a:t>
            </a:r>
            <a:endParaRPr sz="3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970099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000" dirty="0"/>
              <a:t>LEAN Software Development Principles cont’d</a:t>
            </a:r>
            <a:endParaRPr sz="2000"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503549"/>
            <a:ext cx="6010500" cy="31023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endParaRPr lang="en-US" sz="1400" b="1" u="sng" dirty="0"/>
          </a:p>
          <a:p>
            <a:pPr lvl="0"/>
            <a:r>
              <a:rPr lang="en-US" sz="1400" b="1" u="sng" dirty="0"/>
              <a:t>Build integrity in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 Establish clear and transparent communication and processes to </a:t>
            </a:r>
            <a:br>
              <a:rPr lang="en-US" sz="1400" dirty="0"/>
            </a:br>
            <a:r>
              <a:rPr lang="en-US" sz="1400" dirty="0"/>
              <a:t> build trust and promote teamwork.</a:t>
            </a:r>
            <a:br>
              <a:rPr lang="en-US" sz="1400" dirty="0"/>
            </a:br>
            <a:br>
              <a:rPr lang="en-US" sz="1400" dirty="0"/>
            </a:br>
            <a:endParaRPr lang="en-US" sz="1400" dirty="0"/>
          </a:p>
          <a:p>
            <a:pPr lvl="0"/>
            <a:r>
              <a:rPr lang="en-US" sz="1400" b="1" u="sng" dirty="0"/>
              <a:t>See the whole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 Take a holistic view of the development process, considering </a:t>
            </a:r>
            <a:br>
              <a:rPr lang="en-US" sz="1400" dirty="0"/>
            </a:br>
            <a:r>
              <a:rPr lang="en-US" sz="1400" dirty="0"/>
              <a:t> the interdependencies and relationships between different </a:t>
            </a:r>
            <a:br>
              <a:rPr lang="en-US" sz="1400" dirty="0"/>
            </a:br>
            <a:r>
              <a:rPr lang="en-US" sz="1400" dirty="0"/>
              <a:t> activities and teams.</a:t>
            </a:r>
            <a:br>
              <a:rPr lang="en-US" sz="1400" dirty="0"/>
            </a:br>
            <a:br>
              <a:rPr lang="en-US" sz="1400" dirty="0"/>
            </a:br>
            <a:br>
              <a:rPr lang="ar-EG" sz="1400" dirty="0"/>
            </a:br>
            <a:r>
              <a:rPr lang="en-US" sz="1400" dirty="0"/>
              <a:t>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2.</a:t>
            </a:r>
            <a:r>
              <a:rPr lang="ar-EG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4</a:t>
            </a:r>
            <a:endParaRPr sz="3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460843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LEAN vs SCRUM.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315369"/>
            <a:ext cx="6293213" cy="35709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400" b="1" u="sng" dirty="0"/>
              <a:t>Scope :</a:t>
            </a:r>
            <a:endParaRPr lang="en-US" sz="1400" dirty="0"/>
          </a:p>
          <a:p>
            <a:pPr lvl="1"/>
            <a:r>
              <a:rPr lang="en-US" sz="1400" b="1" i="1" dirty="0"/>
              <a:t>Lean  </a:t>
            </a:r>
            <a:r>
              <a:rPr lang="en-US" sz="1400" i="1" dirty="0"/>
              <a:t>:</a:t>
            </a:r>
          </a:p>
          <a:p>
            <a:pPr lvl="2"/>
            <a:r>
              <a:rPr lang="en-US" sz="1400" dirty="0"/>
              <a:t>broad philosophy that can be applied to any business process.</a:t>
            </a:r>
          </a:p>
          <a:p>
            <a:pPr lvl="1"/>
            <a:r>
              <a:rPr lang="en-US" sz="1400" b="1" i="1" dirty="0"/>
              <a:t>Scrum  </a:t>
            </a:r>
            <a:r>
              <a:rPr lang="en-US" sz="1400" i="1" dirty="0"/>
              <a:t>: </a:t>
            </a:r>
          </a:p>
          <a:p>
            <a:pPr lvl="2"/>
            <a:r>
              <a:rPr lang="en-US" sz="1400" dirty="0"/>
              <a:t>specific framework for managing and completing complex projects.</a:t>
            </a:r>
          </a:p>
          <a:p>
            <a:pPr lvl="0"/>
            <a:r>
              <a:rPr lang="en-US" sz="1400" b="1" u="sng" dirty="0"/>
              <a:t>Focus :</a:t>
            </a:r>
            <a:endParaRPr lang="en-US" sz="1400" dirty="0"/>
          </a:p>
          <a:p>
            <a:pPr lvl="1"/>
            <a:r>
              <a:rPr lang="en-US" sz="1400" b="1" i="1" dirty="0"/>
              <a:t>Lean  </a:t>
            </a:r>
            <a:r>
              <a:rPr lang="en-US" sz="1400" i="1" dirty="0"/>
              <a:t>:</a:t>
            </a:r>
          </a:p>
          <a:p>
            <a:pPr lvl="2"/>
            <a:r>
              <a:rPr lang="en-US" sz="1400" dirty="0"/>
              <a:t>maximizing value and minimizing waste.</a:t>
            </a:r>
          </a:p>
          <a:p>
            <a:pPr lvl="1"/>
            <a:r>
              <a:rPr lang="en-US" sz="1400" b="1" i="1" dirty="0"/>
              <a:t>Scrum  </a:t>
            </a:r>
            <a:r>
              <a:rPr lang="en-US" sz="1400" i="1" dirty="0"/>
              <a:t>: </a:t>
            </a:r>
          </a:p>
          <a:p>
            <a:pPr lvl="2"/>
            <a:r>
              <a:rPr lang="en-US" sz="1400" dirty="0"/>
              <a:t>delivering high-quality products in a fast and flexible manner.</a:t>
            </a:r>
          </a:p>
          <a:p>
            <a:pPr marL="1041400" lvl="2" indent="0">
              <a:buNone/>
            </a:pPr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2.</a:t>
            </a:r>
            <a:r>
              <a:rPr lang="ar-EG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5</a:t>
            </a:r>
            <a:endParaRPr sz="3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405932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LEAN vs SCRUM cont’d.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315368"/>
            <a:ext cx="6510700" cy="38280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400" b="1" u="sng" dirty="0"/>
              <a:t>Time frame :</a:t>
            </a:r>
            <a:endParaRPr lang="en-US" sz="1400" dirty="0"/>
          </a:p>
          <a:p>
            <a:pPr lvl="1"/>
            <a:r>
              <a:rPr lang="en-US" sz="1400" b="1" i="1" dirty="0"/>
              <a:t>Lean  </a:t>
            </a:r>
            <a:r>
              <a:rPr lang="en-US" sz="1400" i="1" dirty="0"/>
              <a:t>:</a:t>
            </a:r>
          </a:p>
          <a:p>
            <a:pPr lvl="2"/>
            <a:r>
              <a:rPr lang="en-US" sz="1400" dirty="0"/>
              <a:t> long-term approach that involves continuous improvement </a:t>
            </a:r>
            <a:br>
              <a:rPr lang="en-US" sz="1400" dirty="0"/>
            </a:br>
            <a:r>
              <a:rPr lang="en-US" sz="1400" dirty="0"/>
              <a:t> over time.</a:t>
            </a:r>
          </a:p>
          <a:p>
            <a:pPr lvl="1"/>
            <a:r>
              <a:rPr lang="en-US" sz="1400" b="1" i="1" dirty="0"/>
              <a:t>Scrum  </a:t>
            </a:r>
            <a:r>
              <a:rPr lang="en-US" sz="1400" i="1" dirty="0"/>
              <a:t>: </a:t>
            </a:r>
          </a:p>
          <a:p>
            <a:pPr lvl="2"/>
            <a:r>
              <a:rPr lang="en-US" sz="1400" dirty="0"/>
              <a:t>involves short, iterative development cycles called "sprints".</a:t>
            </a:r>
          </a:p>
          <a:p>
            <a:pPr marL="1041400" lvl="2" indent="0">
              <a:buNone/>
            </a:pPr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2.</a:t>
            </a:r>
            <a:r>
              <a:rPr lang="ar-EG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5</a:t>
            </a:r>
            <a:endParaRPr sz="3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61120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What’s KANBAN ..?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</a:t>
            </a:r>
            <a:endParaRPr sz="9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Pros &amp; Cons.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315368"/>
            <a:ext cx="6510700" cy="38280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0" lvl="0" indent="0">
              <a:buNone/>
            </a:pPr>
            <a:endParaRPr lang="en-US" sz="1400" b="1" u="sng" dirty="0"/>
          </a:p>
          <a:p>
            <a:pPr lvl="0"/>
            <a:r>
              <a:rPr lang="en-US" sz="1400" b="1" u="sng" dirty="0"/>
              <a:t>Advantages :</a:t>
            </a:r>
            <a:br>
              <a:rPr lang="en-US" sz="1400" b="1" u="sng" dirty="0"/>
            </a:br>
            <a:endParaRPr lang="en-US" sz="1400" dirty="0"/>
          </a:p>
          <a:p>
            <a:pPr lvl="1"/>
            <a:r>
              <a:rPr lang="en-US" sz="1400" dirty="0"/>
              <a:t>Improved efficiency and quality. 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Saves Time and Money.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Increased customer satisfaction.  </a:t>
            </a:r>
          </a:p>
          <a:p>
            <a:pPr lvl="1"/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2.</a:t>
            </a:r>
            <a:r>
              <a:rPr lang="ar-EG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6</a:t>
            </a:r>
            <a:endParaRPr sz="3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88507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Pros &amp; Cons cont’d.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118568"/>
            <a:ext cx="6510700" cy="38280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endParaRPr lang="en-US" sz="1400" b="1" u="sng" dirty="0"/>
          </a:p>
          <a:p>
            <a:pPr lvl="0"/>
            <a:endParaRPr lang="en-US" sz="1400" b="1" u="sng" dirty="0"/>
          </a:p>
          <a:p>
            <a:pPr lvl="0"/>
            <a:r>
              <a:rPr lang="en-US" sz="1400" b="1" u="sng" dirty="0"/>
              <a:t>Disadvantages :</a:t>
            </a:r>
            <a:br>
              <a:rPr lang="en-US" sz="1400" b="1" u="sng" dirty="0"/>
            </a:br>
            <a:endParaRPr lang="en-US" sz="1400" dirty="0"/>
          </a:p>
          <a:p>
            <a:pPr lvl="1"/>
            <a:r>
              <a:rPr lang="en-US" sz="1400" dirty="0"/>
              <a:t>Complexity.</a:t>
            </a:r>
            <a:br>
              <a:rPr lang="ar-EG" sz="1400" dirty="0"/>
            </a:br>
            <a:endParaRPr lang="en-US" sz="1400" dirty="0"/>
          </a:p>
          <a:p>
            <a:pPr lvl="1"/>
            <a:r>
              <a:rPr lang="en-US" sz="1400" dirty="0"/>
              <a:t>Hinders Future Development. </a:t>
            </a:r>
            <a:br>
              <a:rPr lang="ar-EG" sz="1400" dirty="0"/>
            </a:br>
            <a:endParaRPr lang="en-US" sz="1400" dirty="0"/>
          </a:p>
          <a:p>
            <a:pPr lvl="1"/>
            <a:r>
              <a:rPr lang="en-US" sz="1400" dirty="0"/>
              <a:t>Resistance to change.</a:t>
            </a:r>
          </a:p>
          <a:p>
            <a:pPr marL="1041400" lvl="2" indent="0"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2.</a:t>
            </a:r>
            <a:r>
              <a:rPr lang="ar-EG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6</a:t>
            </a:r>
            <a:endParaRPr sz="3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86468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When to use.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118568"/>
            <a:ext cx="6510700" cy="38280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endParaRPr lang="en-US" sz="1400" i="1" u="sng" dirty="0"/>
          </a:p>
          <a:p>
            <a:pPr lvl="0"/>
            <a:endParaRPr lang="en-US" sz="1400" dirty="0"/>
          </a:p>
          <a:p>
            <a:pPr lvl="0"/>
            <a:r>
              <a:rPr lang="en-US" sz="1400" dirty="0"/>
              <a:t>When you want to improve efficiency and reduce costs</a:t>
            </a:r>
            <a:br>
              <a:rPr lang="en-US" sz="1400" dirty="0"/>
            </a:br>
            <a:endParaRPr lang="en-US" sz="1400" dirty="0"/>
          </a:p>
          <a:p>
            <a:pPr lvl="0"/>
            <a:r>
              <a:rPr lang="en-US" sz="1400" dirty="0"/>
              <a:t>When you want to improve quality</a:t>
            </a:r>
            <a:br>
              <a:rPr lang="en-US" sz="1400" dirty="0"/>
            </a:br>
            <a:endParaRPr lang="en-US" sz="1400" dirty="0"/>
          </a:p>
          <a:p>
            <a:pPr lvl="0"/>
            <a:r>
              <a:rPr lang="en-US" sz="1400" dirty="0"/>
              <a:t>When you want to reduce lead time</a:t>
            </a:r>
            <a:br>
              <a:rPr lang="en-US" sz="1400" dirty="0"/>
            </a:br>
            <a:endParaRPr lang="en-US" sz="1400" dirty="0"/>
          </a:p>
          <a:p>
            <a:pPr lvl="0"/>
            <a:r>
              <a:rPr lang="en-US" sz="1400" dirty="0"/>
              <a:t>When you want to increase customer satisfaction</a:t>
            </a:r>
            <a:br>
              <a:rPr lang="en-US" sz="1400" dirty="0"/>
            </a:br>
            <a:endParaRPr lang="en-US" sz="1400" dirty="0"/>
          </a:p>
          <a:p>
            <a:pPr lvl="0"/>
            <a:r>
              <a:rPr lang="en-US" sz="1400" dirty="0"/>
              <a:t>When you want to increase competitiveness </a:t>
            </a:r>
            <a:br>
              <a:rPr lang="en-US" sz="1400" dirty="0"/>
            </a:b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2.</a:t>
            </a:r>
            <a:r>
              <a:rPr lang="ar-EG" sz="36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7</a:t>
            </a:r>
            <a:endParaRPr sz="36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4179441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39" name="Google Shape;239;p17"/>
          <p:cNvSpPr txBox="1">
            <a:spLocks noGrp="1"/>
          </p:cNvSpPr>
          <p:nvPr>
            <p:ph type="title" idx="4294967295"/>
          </p:nvPr>
        </p:nvSpPr>
        <p:spPr>
          <a:xfrm>
            <a:off x="798782" y="850800"/>
            <a:ext cx="6010275" cy="3952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Lets Talk about Trello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4294967295"/>
          </p:nvPr>
        </p:nvSpPr>
        <p:spPr>
          <a:xfrm>
            <a:off x="798782" y="1503263"/>
            <a:ext cx="6010275" cy="28844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1400" b="1" dirty="0">
                <a:solidFill>
                  <a:schemeClr val="bg1"/>
                </a:solidFill>
              </a:rPr>
              <a:t>Trello is the most famous Kanban tool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Let us discover it together…</a:t>
            </a:r>
          </a:p>
          <a:p>
            <a:pPr marL="127000" lvl="0" indent="0">
              <a:buNone/>
            </a:pPr>
            <a:endParaRPr lang="en-US" sz="1400" b="1" dirty="0"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6" name="Google Shape;507;p34">
            <a:extLst>
              <a:ext uri="{FF2B5EF4-FFF2-40B4-BE49-F238E27FC236}">
                <a16:creationId xmlns:a16="http://schemas.microsoft.com/office/drawing/2014/main" id="{E9442BBB-5F78-458D-ACAF-9D83381A0E8D}"/>
              </a:ext>
            </a:extLst>
          </p:cNvPr>
          <p:cNvPicPr preferRelativeResize="0"/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709" r="4709"/>
          <a:stretch/>
        </p:blipFill>
        <p:spPr>
          <a:xfrm>
            <a:off x="273749" y="762547"/>
            <a:ext cx="377890" cy="4071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73174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 page overview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5467" y="787281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4"/>
          <a:stretch/>
        </p:blipFill>
        <p:spPr>
          <a:xfrm>
            <a:off x="669159" y="1261240"/>
            <a:ext cx="8635999" cy="39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35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Features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56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Solutions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4D5A96-F23B-4F24-94B7-C4A6CC93F1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7"/>
          <a:stretch/>
        </p:blipFill>
        <p:spPr>
          <a:xfrm>
            <a:off x="665655" y="1233219"/>
            <a:ext cx="9144000" cy="440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67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Plans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4D5A96-F23B-4F24-94B7-C4A6CC93F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8" y="1232300"/>
            <a:ext cx="9144000" cy="4445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0C8E6-12A8-4813-B346-285DEE56E3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14"/>
          <a:stretch/>
        </p:blipFill>
        <p:spPr>
          <a:xfrm>
            <a:off x="669158" y="1232300"/>
            <a:ext cx="9144000" cy="44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83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Pricing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4D5A96-F23B-4F24-94B7-C4A6CC93F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8" y="1232300"/>
            <a:ext cx="9144000" cy="4445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0C8E6-12A8-4813-B346-285DEE56E3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14"/>
          <a:stretch/>
        </p:blipFill>
        <p:spPr>
          <a:xfrm>
            <a:off x="669158" y="1232300"/>
            <a:ext cx="9144000" cy="4400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639D6-F39F-4D7F-9940-4AB5ACB80C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158" y="1254990"/>
            <a:ext cx="9144000" cy="4445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BECBE6-D2A3-4B45-8113-76FF1AD0B0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157" y="1237475"/>
            <a:ext cx="9101960" cy="39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Pricing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A2DDF-4FF6-48AE-8538-55B00C4D1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64" y="1211348"/>
            <a:ext cx="8605000" cy="394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7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 txBox="1">
            <a:spLocks noGrp="1"/>
          </p:cNvSpPr>
          <p:nvPr>
            <p:ph type="body" idx="1"/>
          </p:nvPr>
        </p:nvSpPr>
        <p:spPr>
          <a:xfrm>
            <a:off x="2753950" y="839775"/>
            <a:ext cx="3636000" cy="3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000" b="1" dirty="0"/>
              <a:t>KAN 		</a:t>
            </a:r>
            <a:r>
              <a:rPr lang="en-US" sz="3000" dirty="0"/>
              <a:t>+	</a:t>
            </a:r>
            <a:r>
              <a:rPr lang="en-US" sz="3000" b="1" dirty="0"/>
              <a:t>BAN</a:t>
            </a:r>
          </a:p>
          <a:p>
            <a:pPr marL="0" lvl="0" indent="0">
              <a:spcAft>
                <a:spcPts val="800"/>
              </a:spcAft>
              <a:buNone/>
            </a:pPr>
            <a:r>
              <a:rPr lang="ja-JP" altLang="en-US" sz="3000" b="1" dirty="0"/>
              <a:t>看</a:t>
            </a:r>
            <a:r>
              <a:rPr lang="en-US" altLang="ja-JP" sz="3000" b="1" dirty="0"/>
              <a:t>			</a:t>
            </a:r>
            <a:r>
              <a:rPr lang="ja-JP" altLang="en-US" sz="3000" b="1" dirty="0"/>
              <a:t>板</a:t>
            </a:r>
            <a:r>
              <a:rPr lang="en-US" sz="3000" b="1" dirty="0"/>
              <a:t> </a:t>
            </a:r>
          </a:p>
          <a:p>
            <a:pPr marL="0" lvl="0" indent="0">
              <a:spcAft>
                <a:spcPts val="800"/>
              </a:spcAft>
              <a:buNone/>
            </a:pPr>
            <a:r>
              <a:rPr lang="en-US" sz="3000" b="1" dirty="0"/>
              <a:t>=</a:t>
            </a:r>
          </a:p>
          <a:p>
            <a:pPr marL="0" lvl="0" indent="0">
              <a:spcAft>
                <a:spcPts val="800"/>
              </a:spcAft>
              <a:buNone/>
            </a:pPr>
            <a:r>
              <a:rPr lang="en-US" sz="3000" b="1" dirty="0"/>
              <a:t>Sign Board</a:t>
            </a:r>
          </a:p>
        </p:txBody>
      </p:sp>
      <p:sp>
        <p:nvSpPr>
          <p:cNvPr id="234" name="Google Shape;234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Resources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4D5A96-F23B-4F24-94B7-C4A6CC93F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8" y="1232300"/>
            <a:ext cx="9144000" cy="4445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0C8E6-12A8-4813-B346-285DEE56E3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14"/>
          <a:stretch/>
        </p:blipFill>
        <p:spPr>
          <a:xfrm>
            <a:off x="669158" y="1232300"/>
            <a:ext cx="9144000" cy="4400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639D6-F39F-4D7F-9940-4AB5ACB80C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7"/>
          <a:stretch/>
        </p:blipFill>
        <p:spPr>
          <a:xfrm>
            <a:off x="669158" y="1271752"/>
            <a:ext cx="9144000" cy="442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99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Pricing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4D5A96-F23B-4F24-94B7-C4A6CC93F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8" y="1232300"/>
            <a:ext cx="9144000" cy="4445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0C8E6-12A8-4813-B346-285DEE56E3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14"/>
          <a:stretch/>
        </p:blipFill>
        <p:spPr>
          <a:xfrm>
            <a:off x="669158" y="1232300"/>
            <a:ext cx="9144000" cy="4400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639D6-F39F-4D7F-9940-4AB5ACB80C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158" y="1254990"/>
            <a:ext cx="9144000" cy="4445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BECBE6-D2A3-4B45-8113-76FF1AD0B0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157" y="1232301"/>
            <a:ext cx="9332355" cy="3942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A2DDF-4FF6-48AE-8538-55B00C4D16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157" y="1228098"/>
            <a:ext cx="9426027" cy="3915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3126F0-CCB1-4A41-8665-A600497C69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5614" y="0"/>
            <a:ext cx="10152993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21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"/>
          <p:cNvSpPr txBox="1">
            <a:spLocks noGrp="1"/>
          </p:cNvSpPr>
          <p:nvPr>
            <p:ph type="title"/>
          </p:nvPr>
        </p:nvSpPr>
        <p:spPr>
          <a:xfrm>
            <a:off x="702024" y="860774"/>
            <a:ext cx="6010500" cy="37819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Architecture</a:t>
            </a:r>
            <a:endParaRPr dirty="0"/>
          </a:p>
        </p:txBody>
      </p:sp>
      <p:sp>
        <p:nvSpPr>
          <p:cNvPr id="317" name="Google Shape;317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318" name="Google Shape;318;p23"/>
          <p:cNvGrpSpPr/>
          <p:nvPr/>
        </p:nvGrpSpPr>
        <p:grpSpPr>
          <a:xfrm>
            <a:off x="135880" y="864277"/>
            <a:ext cx="257118" cy="276131"/>
            <a:chOff x="611175" y="2326900"/>
            <a:chExt cx="362700" cy="389575"/>
          </a:xfrm>
        </p:grpSpPr>
        <p:sp>
          <p:nvSpPr>
            <p:cNvPr id="319" name="Google Shape;319;p2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23" name="Google Shape;323;p23"/>
          <p:cNvSpPr/>
          <p:nvPr/>
        </p:nvSpPr>
        <p:spPr>
          <a:xfrm>
            <a:off x="3515715" y="1351326"/>
            <a:ext cx="1420200" cy="4519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Work Space</a:t>
            </a: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4" name="Google Shape;324;p23"/>
          <p:cNvSpPr/>
          <p:nvPr/>
        </p:nvSpPr>
        <p:spPr>
          <a:xfrm>
            <a:off x="5171908" y="2447696"/>
            <a:ext cx="1420200" cy="45198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Board</a:t>
            </a: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5" name="Google Shape;325;p23"/>
          <p:cNvSpPr/>
          <p:nvPr/>
        </p:nvSpPr>
        <p:spPr>
          <a:xfrm>
            <a:off x="1902862" y="2447696"/>
            <a:ext cx="1420200" cy="45198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Board</a:t>
            </a: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6" name="Google Shape;326;p23"/>
          <p:cNvSpPr/>
          <p:nvPr/>
        </p:nvSpPr>
        <p:spPr>
          <a:xfrm>
            <a:off x="1122442" y="3559382"/>
            <a:ext cx="1420200" cy="45198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List</a:t>
            </a: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7" name="Google Shape;327;p23"/>
          <p:cNvSpPr/>
          <p:nvPr/>
        </p:nvSpPr>
        <p:spPr>
          <a:xfrm>
            <a:off x="2683282" y="3559382"/>
            <a:ext cx="1420200" cy="45198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List</a:t>
            </a: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8" name="Google Shape;328;p23"/>
          <p:cNvSpPr/>
          <p:nvPr/>
        </p:nvSpPr>
        <p:spPr>
          <a:xfrm>
            <a:off x="4391494" y="3559382"/>
            <a:ext cx="1420200" cy="45198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List</a:t>
            </a: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9" name="Google Shape;329;p23"/>
          <p:cNvSpPr/>
          <p:nvPr/>
        </p:nvSpPr>
        <p:spPr>
          <a:xfrm>
            <a:off x="5952334" y="3559382"/>
            <a:ext cx="1420200" cy="45198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List</a:t>
            </a: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30" name="Google Shape;330;p23"/>
          <p:cNvCxnSpPr>
            <a:stCxn id="323" idx="2"/>
            <a:endCxn id="324" idx="0"/>
          </p:cNvCxnSpPr>
          <p:nvPr/>
        </p:nvCxnSpPr>
        <p:spPr>
          <a:xfrm rot="16200000" flipH="1">
            <a:off x="4731718" y="1297406"/>
            <a:ext cx="644386" cy="165619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1" name="Google Shape;331;p23"/>
          <p:cNvCxnSpPr>
            <a:stCxn id="325" idx="0"/>
            <a:endCxn id="323" idx="2"/>
          </p:cNvCxnSpPr>
          <p:nvPr/>
        </p:nvCxnSpPr>
        <p:spPr>
          <a:xfrm rot="5400000" flipH="1" flipV="1">
            <a:off x="3097195" y="1319077"/>
            <a:ext cx="644386" cy="161285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2" name="Google Shape;332;p23"/>
          <p:cNvCxnSpPr>
            <a:stCxn id="325" idx="2"/>
            <a:endCxn id="327" idx="0"/>
          </p:cNvCxnSpPr>
          <p:nvPr/>
        </p:nvCxnSpPr>
        <p:spPr>
          <a:xfrm rot="16200000" flipH="1">
            <a:off x="2673321" y="2839321"/>
            <a:ext cx="659702" cy="78042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" name="Google Shape;333;p23"/>
          <p:cNvCxnSpPr>
            <a:stCxn id="326" idx="0"/>
            <a:endCxn id="325" idx="2"/>
          </p:cNvCxnSpPr>
          <p:nvPr/>
        </p:nvCxnSpPr>
        <p:spPr>
          <a:xfrm rot="5400000" flipH="1" flipV="1">
            <a:off x="1892901" y="2839321"/>
            <a:ext cx="659702" cy="78042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" name="Google Shape;334;p23"/>
          <p:cNvCxnSpPr>
            <a:stCxn id="324" idx="2"/>
            <a:endCxn id="329" idx="0"/>
          </p:cNvCxnSpPr>
          <p:nvPr/>
        </p:nvCxnSpPr>
        <p:spPr>
          <a:xfrm rot="16200000" flipH="1">
            <a:off x="5942370" y="2839318"/>
            <a:ext cx="659702" cy="78042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5" name="Google Shape;335;p23"/>
          <p:cNvCxnSpPr>
            <a:stCxn id="328" idx="0"/>
            <a:endCxn id="324" idx="2"/>
          </p:cNvCxnSpPr>
          <p:nvPr/>
        </p:nvCxnSpPr>
        <p:spPr>
          <a:xfrm rot="5400000" flipH="1" flipV="1">
            <a:off x="5161950" y="2839324"/>
            <a:ext cx="659702" cy="78041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328;p23">
            <a:extLst>
              <a:ext uri="{FF2B5EF4-FFF2-40B4-BE49-F238E27FC236}">
                <a16:creationId xmlns:a16="http://schemas.microsoft.com/office/drawing/2014/main" id="{61E9EDF3-77AC-48DA-9D67-3B06EED7FC34}"/>
              </a:ext>
            </a:extLst>
          </p:cNvPr>
          <p:cNvSpPr/>
          <p:nvPr/>
        </p:nvSpPr>
        <p:spPr>
          <a:xfrm>
            <a:off x="5171908" y="4671068"/>
            <a:ext cx="1420200" cy="451984"/>
          </a:xfrm>
          <a:prstGeom prst="roundRect">
            <a:avLst>
              <a:gd name="adj" fmla="val 50000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Card</a:t>
            </a: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5" name="Google Shape;329;p23">
            <a:extLst>
              <a:ext uri="{FF2B5EF4-FFF2-40B4-BE49-F238E27FC236}">
                <a16:creationId xmlns:a16="http://schemas.microsoft.com/office/drawing/2014/main" id="{96C95109-9645-49F0-AE00-7854A4DAFA9C}"/>
              </a:ext>
            </a:extLst>
          </p:cNvPr>
          <p:cNvSpPr/>
          <p:nvPr/>
        </p:nvSpPr>
        <p:spPr>
          <a:xfrm>
            <a:off x="6732748" y="4671068"/>
            <a:ext cx="1420200" cy="451984"/>
          </a:xfrm>
          <a:prstGeom prst="roundRect">
            <a:avLst>
              <a:gd name="adj" fmla="val 50000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Card</a:t>
            </a: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46" name="Google Shape;334;p23">
            <a:extLst>
              <a:ext uri="{FF2B5EF4-FFF2-40B4-BE49-F238E27FC236}">
                <a16:creationId xmlns:a16="http://schemas.microsoft.com/office/drawing/2014/main" id="{2FF5EE14-226C-4A25-81DE-26865E6830B2}"/>
              </a:ext>
            </a:extLst>
          </p:cNvPr>
          <p:cNvCxnSpPr>
            <a:endCxn id="45" idx="0"/>
          </p:cNvCxnSpPr>
          <p:nvPr/>
        </p:nvCxnSpPr>
        <p:spPr>
          <a:xfrm rot="16200000" flipH="1">
            <a:off x="6722784" y="3951004"/>
            <a:ext cx="659702" cy="78042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335;p23">
            <a:extLst>
              <a:ext uri="{FF2B5EF4-FFF2-40B4-BE49-F238E27FC236}">
                <a16:creationId xmlns:a16="http://schemas.microsoft.com/office/drawing/2014/main" id="{0179042F-70F9-4E6B-AAA6-E4A59F647C24}"/>
              </a:ext>
            </a:extLst>
          </p:cNvPr>
          <p:cNvCxnSpPr>
            <a:cxnSpLocks/>
            <a:stCxn id="44" idx="0"/>
          </p:cNvCxnSpPr>
          <p:nvPr/>
        </p:nvCxnSpPr>
        <p:spPr>
          <a:xfrm rot="5400000" flipH="1" flipV="1">
            <a:off x="5942364" y="3951010"/>
            <a:ext cx="659702" cy="78041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335;p23">
            <a:extLst>
              <a:ext uri="{FF2B5EF4-FFF2-40B4-BE49-F238E27FC236}">
                <a16:creationId xmlns:a16="http://schemas.microsoft.com/office/drawing/2014/main" id="{0163AD67-11F8-4754-87F5-BD8CF670AF84}"/>
              </a:ext>
            </a:extLst>
          </p:cNvPr>
          <p:cNvCxnSpPr>
            <a:cxnSpLocks/>
          </p:cNvCxnSpPr>
          <p:nvPr/>
        </p:nvCxnSpPr>
        <p:spPr>
          <a:xfrm flipV="1">
            <a:off x="4317808" y="4344615"/>
            <a:ext cx="1564200" cy="405236"/>
          </a:xfrm>
          <a:prstGeom prst="bentConnector3">
            <a:avLst>
              <a:gd name="adj1" fmla="val 5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328;p23">
            <a:extLst>
              <a:ext uri="{FF2B5EF4-FFF2-40B4-BE49-F238E27FC236}">
                <a16:creationId xmlns:a16="http://schemas.microsoft.com/office/drawing/2014/main" id="{B057230A-4225-4DCA-89D7-6B5516AC01E9}"/>
              </a:ext>
            </a:extLst>
          </p:cNvPr>
          <p:cNvSpPr/>
          <p:nvPr/>
        </p:nvSpPr>
        <p:spPr>
          <a:xfrm>
            <a:off x="3634169" y="4671067"/>
            <a:ext cx="1420200" cy="451984"/>
          </a:xfrm>
          <a:prstGeom prst="roundRect">
            <a:avLst>
              <a:gd name="adj" fmla="val 50000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sym typeface="Catamaran"/>
              </a:rPr>
              <a:t>Card</a:t>
            </a:r>
            <a:endParaRPr dirty="0">
              <a:solidFill>
                <a:schemeClr val="bg1"/>
              </a:solidFill>
              <a:sym typeface="Catamaran"/>
            </a:endParaRPr>
          </a:p>
        </p:txBody>
      </p:sp>
      <p:sp>
        <p:nvSpPr>
          <p:cNvPr id="79" name="Google Shape;323;p23">
            <a:extLst>
              <a:ext uri="{FF2B5EF4-FFF2-40B4-BE49-F238E27FC236}">
                <a16:creationId xmlns:a16="http://schemas.microsoft.com/office/drawing/2014/main" id="{455A2608-55A3-4C41-A4A5-E10F6EA20D13}"/>
              </a:ext>
            </a:extLst>
          </p:cNvPr>
          <p:cNvSpPr/>
          <p:nvPr/>
        </p:nvSpPr>
        <p:spPr>
          <a:xfrm>
            <a:off x="1750461" y="1358126"/>
            <a:ext cx="1420200" cy="4519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Work Space</a:t>
            </a: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0" name="Google Shape;323;p23">
            <a:extLst>
              <a:ext uri="{FF2B5EF4-FFF2-40B4-BE49-F238E27FC236}">
                <a16:creationId xmlns:a16="http://schemas.microsoft.com/office/drawing/2014/main" id="{1C23CB35-CC2B-4870-92D2-381BA1EBE263}"/>
              </a:ext>
            </a:extLst>
          </p:cNvPr>
          <p:cNvSpPr/>
          <p:nvPr/>
        </p:nvSpPr>
        <p:spPr>
          <a:xfrm>
            <a:off x="5280969" y="1348445"/>
            <a:ext cx="1420200" cy="4519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Work Space</a:t>
            </a:r>
            <a:endParaRPr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0" name="Google Shape;239;p17">
            <a:extLst>
              <a:ext uri="{FF2B5EF4-FFF2-40B4-BE49-F238E27FC236}">
                <a16:creationId xmlns:a16="http://schemas.microsoft.com/office/drawing/2014/main" id="{92907063-BA66-4CBB-A3CD-2386EEA349AB}"/>
              </a:ext>
            </a:extLst>
          </p:cNvPr>
          <p:cNvSpPr txBox="1">
            <a:spLocks/>
          </p:cNvSpPr>
          <p:nvPr/>
        </p:nvSpPr>
        <p:spPr>
          <a:xfrm>
            <a:off x="3634169" y="2571750"/>
            <a:ext cx="138665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dirty="0"/>
              <a:t>10 Max</a:t>
            </a:r>
          </a:p>
        </p:txBody>
      </p:sp>
    </p:spTree>
    <p:extLst>
      <p:ext uri="{BB962C8B-B14F-4D97-AF65-F5344CB8AC3E}">
        <p14:creationId xmlns:p14="http://schemas.microsoft.com/office/powerpoint/2010/main" val="817135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User page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BECBE6-D2A3-4B45-8113-76FF1AD0B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7" y="1232301"/>
            <a:ext cx="9332355" cy="3942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A2DDF-4FF6-48AE-8538-55B00C4D1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157" y="1228098"/>
            <a:ext cx="9426027" cy="3915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96B20E-B71B-4F8B-9399-63EFB1E3D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654" y="1222491"/>
            <a:ext cx="9426026" cy="39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75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Kanban Board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45870-623C-41EB-898C-1DC628B0F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8" y="1232300"/>
            <a:ext cx="9144000" cy="39338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971972-D975-4B60-9AB1-F6BB8FD24F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95"/>
          <a:stretch/>
        </p:blipFill>
        <p:spPr>
          <a:xfrm>
            <a:off x="669158" y="1232300"/>
            <a:ext cx="9144000" cy="4255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D16AED-A16B-42E1-A122-5B603440C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111" y="1232300"/>
            <a:ext cx="8685046" cy="42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39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create new board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4D5A96-F23B-4F24-94B7-C4A6CC93F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8" y="1232300"/>
            <a:ext cx="9144000" cy="4445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0C8E6-12A8-4813-B346-285DEE56E3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14"/>
          <a:stretch/>
        </p:blipFill>
        <p:spPr>
          <a:xfrm>
            <a:off x="669158" y="1232300"/>
            <a:ext cx="9144000" cy="4400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639D6-F39F-4D7F-9940-4AB5ACB80C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158" y="1254990"/>
            <a:ext cx="9144000" cy="4445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BECBE6-D2A3-4B45-8113-76FF1AD0B0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157" y="1232301"/>
            <a:ext cx="9332355" cy="3942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A2DDF-4FF6-48AE-8538-55B00C4D16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157" y="1228098"/>
            <a:ext cx="9426027" cy="3915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96B20E-B71B-4F8B-9399-63EFB1E3D1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654" y="1222491"/>
            <a:ext cx="9426026" cy="39524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22E6FB-905E-40D0-A99F-93D14C98AB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124" y="1234620"/>
            <a:ext cx="9332354" cy="409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8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New/Default Board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4D5A96-F23B-4F24-94B7-C4A6CC93F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8" y="1232300"/>
            <a:ext cx="9144000" cy="4445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0C8E6-12A8-4813-B346-285DEE56E3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14"/>
          <a:stretch/>
        </p:blipFill>
        <p:spPr>
          <a:xfrm>
            <a:off x="669158" y="1232300"/>
            <a:ext cx="9144000" cy="4400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639D6-F39F-4D7F-9940-4AB5ACB80C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158" y="1254990"/>
            <a:ext cx="9144000" cy="4445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BECBE6-D2A3-4B45-8113-76FF1AD0B0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157" y="1232301"/>
            <a:ext cx="9332355" cy="3942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A2DDF-4FF6-48AE-8538-55B00C4D16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157" y="1228098"/>
            <a:ext cx="9426027" cy="3915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96B20E-B71B-4F8B-9399-63EFB1E3D1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654" y="1222491"/>
            <a:ext cx="9426026" cy="39524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77BBBA-F0DC-478B-928F-0D14161559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654" y="1034151"/>
            <a:ext cx="9305160" cy="41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67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Kanban Board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45870-623C-41EB-898C-1DC628B0F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8" y="1232300"/>
            <a:ext cx="9144000" cy="39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38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Kanban Board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45870-623C-41EB-898C-1DC628B0F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8" y="1232300"/>
            <a:ext cx="9144000" cy="39338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971972-D975-4B60-9AB1-F6BB8FD24F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95"/>
          <a:stretch/>
        </p:blipFill>
        <p:spPr>
          <a:xfrm>
            <a:off x="669158" y="1232300"/>
            <a:ext cx="9144000" cy="425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91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Kanban Board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45870-623C-41EB-898C-1DC628B0F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8" y="1232300"/>
            <a:ext cx="9144000" cy="39338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971972-D975-4B60-9AB1-F6BB8FD24F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95"/>
          <a:stretch/>
        </p:blipFill>
        <p:spPr>
          <a:xfrm>
            <a:off x="669158" y="1232300"/>
            <a:ext cx="9144000" cy="4255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C6EBCC-0F2E-47F4-9C67-A0810D391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65" y="1234632"/>
            <a:ext cx="9144000" cy="425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0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KANBAN and it’s History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r>
              <a:rPr lang="en-US" sz="1400" b="1" u="sng" dirty="0"/>
              <a:t>KANBAN</a:t>
            </a:r>
            <a:r>
              <a:rPr lang="en-US" sz="1400" dirty="0"/>
              <a:t> : </a:t>
            </a:r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/>
            <a:r>
              <a:rPr lang="en-US" sz="1400" dirty="0"/>
              <a:t>One of AGILE frameworks designed to help you to visualize your work</a:t>
            </a:r>
          </a:p>
          <a:p>
            <a:pPr lvl="1"/>
            <a:r>
              <a:rPr lang="en-US" sz="1400" dirty="0"/>
              <a:t>Make you and the team member understand the workflow better</a:t>
            </a:r>
          </a:p>
          <a:p>
            <a:pPr lvl="1"/>
            <a:r>
              <a:rPr lang="en-US" sz="1400" dirty="0"/>
              <a:t>work items visually represented on board to allowing team to see the state of work at any time.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endParaRPr lang="en-US" sz="1400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1.1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Kanban Board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45870-623C-41EB-898C-1DC628B0F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8" y="1232300"/>
            <a:ext cx="9144000" cy="3933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87DBD-8109-475B-AF90-D5683DE93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34" y="1232300"/>
            <a:ext cx="9144000" cy="44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04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Kanban Board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45870-623C-41EB-898C-1DC628B0F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8" y="1232300"/>
            <a:ext cx="9144000" cy="3933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87DBD-8109-475B-AF90-D5683DE93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34" y="1232300"/>
            <a:ext cx="9144000" cy="44362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ACBCBA-05C7-430C-A0D8-48B571BC2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640" y="1241113"/>
            <a:ext cx="9144000" cy="444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Kanban Board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45870-623C-41EB-898C-1DC628B0F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8" y="1232300"/>
            <a:ext cx="9144000" cy="3933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87DBD-8109-475B-AF90-D5683DE93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34" y="1232300"/>
            <a:ext cx="9144000" cy="44362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ACBCBA-05C7-430C-A0D8-48B571BC2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640" y="1241113"/>
            <a:ext cx="9144000" cy="4441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74AD7-4109-464E-957D-94048D1DCE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658" y="1232300"/>
            <a:ext cx="9144000" cy="44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53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Kanban Board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45870-623C-41EB-898C-1DC628B0F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8" y="1232300"/>
            <a:ext cx="9144000" cy="3933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87DBD-8109-475B-AF90-D5683DE93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34" y="1232300"/>
            <a:ext cx="9144000" cy="4436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B9BFE3-9B8B-472C-8B2E-E3A0DC3F3A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33" y="1232300"/>
            <a:ext cx="9144000" cy="44315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189F0F-59D0-4D2F-9CE9-F750034674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895" y="1232300"/>
            <a:ext cx="9144000" cy="4445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719F5-7D10-4D50-962D-624A55B793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633" y="1234681"/>
            <a:ext cx="9144000" cy="44434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BCA5A5-33B6-4291-894E-4B711D1414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633" y="1234681"/>
            <a:ext cx="9144000" cy="444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62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Kanban Board visibility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45870-623C-41EB-898C-1DC628B0F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8" y="1232300"/>
            <a:ext cx="9144000" cy="3933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87DBD-8109-475B-AF90-D5683DE93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34" y="1232300"/>
            <a:ext cx="9144000" cy="4436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B9BFE3-9B8B-472C-8B2E-E3A0DC3F3A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33" y="1232300"/>
            <a:ext cx="9144000" cy="44315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189F0F-59D0-4D2F-9CE9-F750034674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895" y="1232300"/>
            <a:ext cx="9144000" cy="44457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18A22C-9F6D-40E9-B52F-7D7449D0B0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00" y="1244205"/>
            <a:ext cx="9144000" cy="44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14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755750"/>
            <a:ext cx="6010500" cy="4765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br>
              <a:rPr lang="en-US" sz="3200" b="1" dirty="0"/>
            </a:br>
            <a:r>
              <a:rPr lang="en-US" sz="3200" b="1" dirty="0"/>
              <a:t>Work-in-progress (WIP) limit</a:t>
            </a:r>
            <a:r>
              <a:rPr lang="en-US" sz="3200" dirty="0"/>
              <a:t>: </a:t>
            </a:r>
            <a:br>
              <a:rPr lang="en-US" sz="3200" dirty="0"/>
            </a:b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45870-623C-41EB-898C-1DC628B0F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8" y="1232300"/>
            <a:ext cx="9144000" cy="3933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87DBD-8109-475B-AF90-D5683DE93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34" y="1232300"/>
            <a:ext cx="9144000" cy="4436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B9BFE3-9B8B-472C-8B2E-E3A0DC3F3A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33" y="1232300"/>
            <a:ext cx="9144000" cy="443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77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Power-ups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45870-623C-41EB-898C-1DC628B0F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8" y="1232300"/>
            <a:ext cx="9144000" cy="3933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87DBD-8109-475B-AF90-D5683DE93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34" y="1232300"/>
            <a:ext cx="9144000" cy="4436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B9BFE3-9B8B-472C-8B2E-E3A0DC3F3A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33" y="1232300"/>
            <a:ext cx="9144000" cy="44315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189F0F-59D0-4D2F-9CE9-F750034674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895" y="1232300"/>
            <a:ext cx="9144000" cy="44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23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Power-Ups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719F5-7D10-4D50-962D-624A55B79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53" y="1232300"/>
            <a:ext cx="8758622" cy="394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74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Automation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45870-623C-41EB-898C-1DC628B0F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8" y="1232300"/>
            <a:ext cx="9144000" cy="3933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87DBD-8109-475B-AF90-D5683DE93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34" y="1232300"/>
            <a:ext cx="9144000" cy="4436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B9BFE3-9B8B-472C-8B2E-E3A0DC3F3A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33" y="1232300"/>
            <a:ext cx="9144000" cy="44315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189F0F-59D0-4D2F-9CE9-F750034674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895" y="1232300"/>
            <a:ext cx="9144000" cy="4445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6719F5-7D10-4D50-962D-624A55B793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633" y="1234681"/>
            <a:ext cx="9144000" cy="4443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E38B4E-BBBC-4B1F-A3CB-562849234E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158" y="1234681"/>
            <a:ext cx="9144000" cy="44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607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Board Filter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395510-5898-41D2-8D57-5EBF8776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1" y="1232300"/>
            <a:ext cx="8396429" cy="39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1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KANBAN and it’s History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r>
              <a:rPr lang="en-US" sz="1400" b="1" u="sng" dirty="0"/>
              <a:t>KANBAN history</a:t>
            </a:r>
            <a:r>
              <a:rPr lang="en-US" sz="1400" dirty="0"/>
              <a:t> : </a:t>
            </a:r>
          </a:p>
          <a:p>
            <a:pPr lvl="1"/>
            <a:r>
              <a:rPr lang="en-US" sz="1400" dirty="0"/>
              <a:t>Invented at Toyota after second world war.</a:t>
            </a:r>
          </a:p>
          <a:p>
            <a:pPr lvl="1"/>
            <a:r>
              <a:rPr lang="en-US" sz="1400" dirty="0"/>
              <a:t>Based on how the supermarkets shelf-stocking system</a:t>
            </a:r>
          </a:p>
          <a:p>
            <a:pPr lvl="1"/>
            <a:r>
              <a:rPr lang="en-US" sz="1400" dirty="0"/>
              <a:t>due to that the customer demand may change over time they work to product a items as the required not more.</a:t>
            </a:r>
          </a:p>
          <a:p>
            <a:pPr lvl="1"/>
            <a:r>
              <a:rPr lang="en-US" sz="1400" dirty="0"/>
              <a:t>To control the production flow they uses a cards as a visual signals using a paper and  the system called “</a:t>
            </a:r>
            <a:r>
              <a:rPr lang="en-US" sz="1400" b="1" i="1" dirty="0"/>
              <a:t>KANBAN</a:t>
            </a:r>
            <a:r>
              <a:rPr lang="en-US" sz="1400" dirty="0"/>
              <a:t>”.</a:t>
            </a:r>
          </a:p>
          <a:p>
            <a:pPr lvl="1"/>
            <a:endParaRPr lang="en-US"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1.1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85438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Board Menu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395510-5898-41D2-8D57-5EBF8776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1" y="1232300"/>
            <a:ext cx="8396429" cy="3911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4E719C-FE7E-4791-99AD-3F6E4637C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71" y="1232300"/>
            <a:ext cx="8396429" cy="404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983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Card Details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230BE-F840-47B1-A385-945F00AF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59" y="1232300"/>
            <a:ext cx="8635999" cy="394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4D81C-5EA0-40BC-8001-BD47D0F6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58" y="1232300"/>
            <a:ext cx="8635999" cy="4028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45870-623C-41EB-898C-1DC628B0F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8" y="1232300"/>
            <a:ext cx="9144000" cy="39338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971972-D975-4B60-9AB1-F6BB8FD24F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95"/>
          <a:stretch/>
        </p:blipFill>
        <p:spPr>
          <a:xfrm>
            <a:off x="669158" y="1232300"/>
            <a:ext cx="9144000" cy="4255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D16AED-A16B-42E1-A122-5B603440C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111" y="1232300"/>
            <a:ext cx="8685046" cy="4214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3CE379-1B6A-4DD1-A1BC-BD77F40C2B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110" y="1245705"/>
            <a:ext cx="8523890" cy="392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311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Board list move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395510-5898-41D2-8D57-5EBF8776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1" y="1232300"/>
            <a:ext cx="8396429" cy="3911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4E719C-FE7E-4791-99AD-3F6E4637C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71" y="1232300"/>
            <a:ext cx="8396429" cy="4041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3105AC-92C4-49DD-9FFB-E4E64142C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71" y="1232300"/>
            <a:ext cx="8396429" cy="4032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4D329-C217-4E5B-8776-2B00BB3C4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571" y="1243182"/>
            <a:ext cx="8396429" cy="403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067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Trello Board Task assignment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395510-5898-41D2-8D57-5EBF8776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1" y="1232300"/>
            <a:ext cx="8396429" cy="3911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4E719C-FE7E-4791-99AD-3F6E4637C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71" y="1232300"/>
            <a:ext cx="8396429" cy="4041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3105AC-92C4-49DD-9FFB-E4E64142C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71" y="1232300"/>
            <a:ext cx="8396429" cy="403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907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Atlassian products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21964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77E3E-4D3F-4545-BA3B-B849D04D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395510-5898-41D2-8D57-5EBF8776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1" y="1232300"/>
            <a:ext cx="8396429" cy="3911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4E719C-FE7E-4791-99AD-3F6E4637C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71" y="1232300"/>
            <a:ext cx="8396429" cy="4041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3105AC-92C4-49DD-9FFB-E4E64142C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71" y="1232300"/>
            <a:ext cx="8396429" cy="4032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0F6690-BB88-462A-81F6-DDCCBFA74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79" y="1238794"/>
            <a:ext cx="8396429" cy="40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100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4"/>
          <p:cNvSpPr txBox="1">
            <a:spLocks noGrp="1"/>
          </p:cNvSpPr>
          <p:nvPr>
            <p:ph type="ctrTitle" idx="4294967295"/>
          </p:nvPr>
        </p:nvSpPr>
        <p:spPr>
          <a:xfrm>
            <a:off x="3374169" y="1054175"/>
            <a:ext cx="4422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THANKS!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505" name="Google Shape;505;p34"/>
          <p:cNvSpPr txBox="1">
            <a:spLocks noGrp="1"/>
          </p:cNvSpPr>
          <p:nvPr>
            <p:ph type="subTitle" idx="4294967295"/>
          </p:nvPr>
        </p:nvSpPr>
        <p:spPr>
          <a:xfrm>
            <a:off x="3381175" y="2253798"/>
            <a:ext cx="4422300" cy="8327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Any questions?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506" name="Google Shape;506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65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07" name="Google Shape;507;p34"/>
          <p:cNvPicPr preferRelativeResize="0"/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709" r="4709"/>
          <a:stretch/>
        </p:blipFill>
        <p:spPr>
          <a:xfrm>
            <a:off x="1188151" y="401625"/>
            <a:ext cx="1786278" cy="1924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KANBAN Principles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r>
              <a:rPr lang="en-US" sz="1400" b="1" u="sng" dirty="0"/>
              <a:t>Start with what you know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Don’t change your work right away changes must be applied gradually over time and at a pace of the work flow of the team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sz="1400" dirty="0"/>
          </a:p>
          <a:p>
            <a:pPr lvl="0"/>
            <a:r>
              <a:rPr lang="en-US" sz="1400" b="1" u="sng" dirty="0"/>
              <a:t>Agree to pursue incremental, evolutionary change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 make small changes incrementally rather than make large changes.</a:t>
            </a:r>
          </a:p>
          <a:p>
            <a:pPr marL="584200" lvl="1" indent="0">
              <a:buNone/>
            </a:pPr>
            <a:endParaRPr lang="en-US" sz="1400" dirty="0"/>
          </a:p>
          <a:p>
            <a:pPr lvl="0"/>
            <a:r>
              <a:rPr lang="en-US" sz="1400" b="1" u="sng" dirty="0"/>
              <a:t>Respect the current process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Don’t make changes without agreement from all of the team members.</a:t>
            </a:r>
          </a:p>
          <a:p>
            <a:pPr lvl="1"/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1.2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654672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KANBAN Practices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408238"/>
            <a:ext cx="6293213" cy="33416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r>
              <a:rPr lang="en-US" sz="1400" b="1" u="sng" dirty="0"/>
              <a:t>Visualize the flow of work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Based on you can’t understand what you can’t see.</a:t>
            </a:r>
          </a:p>
          <a:p>
            <a:pPr lvl="1"/>
            <a:r>
              <a:rPr lang="en-US" sz="1400" dirty="0"/>
              <a:t>Visualize the work on board filled with cards (physically, digitally).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sz="1400" dirty="0"/>
          </a:p>
          <a:p>
            <a:pPr lvl="0"/>
            <a:r>
              <a:rPr lang="en-US" sz="1400" b="1" u="sng" dirty="0"/>
              <a:t>Work-in-progress (WIP) limit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Forcing team member to be focus in particular tasks to get more done and do it better.</a:t>
            </a:r>
          </a:p>
          <a:p>
            <a:pPr lvl="1"/>
            <a:r>
              <a:rPr lang="en-US" sz="1400" dirty="0"/>
              <a:t>Great way to see the work needing to be done </a:t>
            </a:r>
          </a:p>
          <a:p>
            <a:pPr lvl="0"/>
            <a:r>
              <a:rPr lang="en-US" sz="1400" b="1" u="sng" dirty="0"/>
              <a:t>Enhancing workflows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Helps the team to improve the flow and reduce the time of do work.</a:t>
            </a:r>
          </a:p>
          <a:p>
            <a:pPr lvl="1"/>
            <a:r>
              <a:rPr lang="en-US" sz="1400" dirty="0"/>
              <a:t>Make to work more effective.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1.3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3599175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KANBAN Practices cont’d.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100" y="1408238"/>
            <a:ext cx="6293213" cy="33416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r>
              <a:rPr lang="en-US" sz="1400" b="1" u="sng" dirty="0"/>
              <a:t>Create explicit policies of the process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Formulating explicit guidelines for all who will participate on work.</a:t>
            </a:r>
          </a:p>
          <a:p>
            <a:pPr lvl="1"/>
            <a:r>
              <a:rPr lang="en-US" sz="1400" dirty="0"/>
              <a:t>Make the participants know how to do any type of work.</a:t>
            </a:r>
          </a:p>
          <a:p>
            <a:pPr lvl="0"/>
            <a:r>
              <a:rPr lang="en-US" sz="1400" b="1" u="sng" dirty="0"/>
              <a:t>Implement feedback loops:</a:t>
            </a:r>
            <a:endParaRPr lang="en-US" sz="1400" dirty="0"/>
          </a:p>
          <a:p>
            <a:pPr lvl="1"/>
            <a:r>
              <a:rPr lang="en-US" sz="1400" dirty="0"/>
              <a:t>Important part of any system allows you to get feedback from the participant about work progress and flow to evaluate the process.</a:t>
            </a:r>
          </a:p>
          <a:p>
            <a:pPr lvl="0"/>
            <a:r>
              <a:rPr lang="en-US" sz="1400" b="1" u="sng" dirty="0"/>
              <a:t>Data driven improvement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Changes on the work must occurs based on scientific method not based on felling.</a:t>
            </a:r>
          </a:p>
          <a:p>
            <a:pPr lvl="1"/>
            <a:r>
              <a:rPr lang="en-US" sz="1400" dirty="0"/>
              <a:t>Make to work more effective.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marL="584200" lvl="1" indent="0">
              <a:spcBef>
                <a:spcPts val="0"/>
              </a:spcBef>
              <a:buNone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  <a:p>
            <a:pPr lvl="1">
              <a:spcBef>
                <a:spcPts val="0"/>
              </a:spcBef>
              <a:buChar char="⬢"/>
            </a:pPr>
            <a:endParaRPr lang="en-US" sz="14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2" name="Google Shape;228;p15">
            <a:extLst>
              <a:ext uri="{FF2B5EF4-FFF2-40B4-BE49-F238E27FC236}">
                <a16:creationId xmlns:a16="http://schemas.microsoft.com/office/drawing/2014/main" id="{9801A3FB-FC9B-44C7-9EA4-9C685AB00BD3}"/>
              </a:ext>
            </a:extLst>
          </p:cNvPr>
          <p:cNvSpPr txBox="1"/>
          <p:nvPr/>
        </p:nvSpPr>
        <p:spPr>
          <a:xfrm>
            <a:off x="-254239" y="755750"/>
            <a:ext cx="969535" cy="6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1.3</a:t>
            </a:r>
            <a:endParaRPr sz="4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182319409"/>
      </p:ext>
    </p:extLst>
  </p:cSld>
  <p:clrMapOvr>
    <a:masterClrMapping/>
  </p:clrMapOvr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2434</TotalTime>
  <Words>1921</Words>
  <Application>Microsoft Office PowerPoint</Application>
  <PresentationFormat>On-screen Show (16:9)</PresentationFormat>
  <Paragraphs>588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Catamaran Thin</vt:lpstr>
      <vt:lpstr>Catamaran</vt:lpstr>
      <vt:lpstr>Calibri</vt:lpstr>
      <vt:lpstr>Dauphin template</vt:lpstr>
      <vt:lpstr>AGILE METHODS KANBAN &amp; LEAN</vt:lpstr>
      <vt:lpstr>Table of Content</vt:lpstr>
      <vt:lpstr>What’s KANBAN ..?</vt:lpstr>
      <vt:lpstr>PowerPoint Presentation</vt:lpstr>
      <vt:lpstr>KANBAN and it’s History</vt:lpstr>
      <vt:lpstr>KANBAN and it’s History</vt:lpstr>
      <vt:lpstr>KANBAN Principles</vt:lpstr>
      <vt:lpstr>KANBAN Practices</vt:lpstr>
      <vt:lpstr>KANBAN Practices cont’d.</vt:lpstr>
      <vt:lpstr>KANBAN boards</vt:lpstr>
      <vt:lpstr>KANBAN board cont’d.</vt:lpstr>
      <vt:lpstr>KANBAN vs SCRUM.</vt:lpstr>
      <vt:lpstr>KANBAN vs SCRUM cont’d.</vt:lpstr>
      <vt:lpstr>KANBAN vs SCRUM cont’d.</vt:lpstr>
      <vt:lpstr>Pros &amp; Cons</vt:lpstr>
      <vt:lpstr>Pros &amp; Cons cont’d</vt:lpstr>
      <vt:lpstr>When to use </vt:lpstr>
      <vt:lpstr>What’s LEAN ..?</vt:lpstr>
      <vt:lpstr>LEAN and it’s History</vt:lpstr>
      <vt:lpstr>LEAN and it’s History</vt:lpstr>
      <vt:lpstr>LEAN Manufacturing Wastes</vt:lpstr>
      <vt:lpstr>LEAN Manufacturing Wastes</vt:lpstr>
      <vt:lpstr>LEAN Manufacturing Principles</vt:lpstr>
      <vt:lpstr>LEAN Manufacturing Principles cont’d</vt:lpstr>
      <vt:lpstr>LEAN Software Development Principles</vt:lpstr>
      <vt:lpstr>LEAN Software Development Principles cont’d</vt:lpstr>
      <vt:lpstr>LEAN Software Development Principles cont’d</vt:lpstr>
      <vt:lpstr>LEAN vs SCRUM.</vt:lpstr>
      <vt:lpstr>LEAN vs SCRUM cont’d.</vt:lpstr>
      <vt:lpstr>Pros &amp; Cons.</vt:lpstr>
      <vt:lpstr>Pros &amp; Cons cont’d.</vt:lpstr>
      <vt:lpstr>When to use.</vt:lpstr>
      <vt:lpstr>Lets Talk about Trello</vt:lpstr>
      <vt:lpstr>Home page overview</vt:lpstr>
      <vt:lpstr>Trello Features</vt:lpstr>
      <vt:lpstr>Trello Solutions</vt:lpstr>
      <vt:lpstr>Trello Plans</vt:lpstr>
      <vt:lpstr>Trello Pricing</vt:lpstr>
      <vt:lpstr>Trello Pricing</vt:lpstr>
      <vt:lpstr>Trello Resources</vt:lpstr>
      <vt:lpstr>Trello Pricing</vt:lpstr>
      <vt:lpstr>Trello Architecture</vt:lpstr>
      <vt:lpstr>Trello User page</vt:lpstr>
      <vt:lpstr>Trello Kanban Board</vt:lpstr>
      <vt:lpstr>Trello create new board</vt:lpstr>
      <vt:lpstr>Trello New/Default Board</vt:lpstr>
      <vt:lpstr>Trello Kanban Board</vt:lpstr>
      <vt:lpstr>Trello Kanban Board</vt:lpstr>
      <vt:lpstr>Trello Kanban Board</vt:lpstr>
      <vt:lpstr>Trello Kanban Board</vt:lpstr>
      <vt:lpstr>Trello Kanban Board</vt:lpstr>
      <vt:lpstr>Trello Kanban Board</vt:lpstr>
      <vt:lpstr>Trello Kanban Board</vt:lpstr>
      <vt:lpstr>Trello Kanban Board visibility</vt:lpstr>
      <vt:lpstr> Work-in-progress (WIP) limit:  </vt:lpstr>
      <vt:lpstr>Trello Power-ups</vt:lpstr>
      <vt:lpstr>Trello Power-Ups</vt:lpstr>
      <vt:lpstr>Trello Automation</vt:lpstr>
      <vt:lpstr>Trello Board Filter</vt:lpstr>
      <vt:lpstr>Trello Board Menu</vt:lpstr>
      <vt:lpstr>Trello Card Details</vt:lpstr>
      <vt:lpstr>Trello Board list move</vt:lpstr>
      <vt:lpstr>Trello Board Task assignment</vt:lpstr>
      <vt:lpstr>Atlassian products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METHODS KANBAN &amp; LEAN</dc:title>
  <cp:lastModifiedBy>Ahmed Mahmoud Abou-Raia</cp:lastModifiedBy>
  <cp:revision>176</cp:revision>
  <dcterms:modified xsi:type="dcterms:W3CDTF">2022-12-28T13:31:36Z</dcterms:modified>
</cp:coreProperties>
</file>